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1BE20C"/>
    <a:srgbClr val="0000FF"/>
    <a:srgbClr val="FA4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p:scale>
          <a:sx n="100" d="100"/>
          <a:sy n="100" d="100"/>
        </p:scale>
        <p:origin x="58" y="-2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HS66\AppData\Local\Microsoft\Windows\INetCache\Content.Outlook\QESW6085\JOB-07491%20University%20of%20Canterbury%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WHS66\Dropbox\community%20groups\grandparents\data\workings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WHS66\Dropbox\community%20groups\grandparents\data\workings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WHS66\Dropbox\community%20groups\grandparents\data\children%20combin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WHS66\Dropbox\community%20groups\grandparents\data\children%20combined.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WHS66\Dropbox\community%20groups\grandparents\data\children%20combine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WHS66\Dropbox\community%20groups\grandparents\data\children%20combine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WHS66\Dropbox\community%20groups\grandparents\data\children%20combine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WHS66\Dropbox\community%20groups\grandparents\data\children%20combine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WHS66\Dropbox\community%20groups\grandparents\data\children%20combin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HS66\AppData\Local\Microsoft\Windows\INetCache\Content.Outlook\QESW6085\JOB-07491%20University%20of%20Canterbury%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HS66\AppData\Local\Microsoft\Windows\INetCache\Content.Outlook\QESW6085\JOB-07491%20University%20of%20Canterbury%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HS66\Dropbox\community%20groups\grandparents\data\workings%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WHS66\Dropbox\community%20groups\grandparents\data\workings%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WHS66\Dropbox\community%20groups\grandparents\data\workings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WHS66\Dropbox\community%20groups\grandparents\data\workings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WHS66\Dropbox\community%20groups\grandparents\data\workings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468066491688537E-3"/>
          <c:y val="0"/>
          <c:w val="0.95876567512394284"/>
          <c:h val="0.91088153980752407"/>
        </c:manualLayout>
      </c:layout>
      <c:barChart>
        <c:barDir val="col"/>
        <c:grouping val="clustered"/>
        <c:varyColors val="0"/>
        <c:ser>
          <c:idx val="2"/>
          <c:order val="0"/>
          <c:spPr>
            <a:solidFill>
              <a:srgbClr val="9966FF"/>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 1'!$A$72:$A$83</c:f>
              <c:strCache>
                <c:ptCount val="12"/>
                <c:pt idx="0">
                  <c:v>up to 34 </c:v>
                </c:pt>
                <c:pt idx="1">
                  <c:v>35-39</c:v>
                </c:pt>
                <c:pt idx="2">
                  <c:v>40-44 </c:v>
                </c:pt>
                <c:pt idx="3">
                  <c:v>45-49 </c:v>
                </c:pt>
                <c:pt idx="4">
                  <c:v>50-54 </c:v>
                </c:pt>
                <c:pt idx="5">
                  <c:v>55-59 </c:v>
                </c:pt>
                <c:pt idx="6">
                  <c:v>60-64 </c:v>
                </c:pt>
                <c:pt idx="7">
                  <c:v>65-69 </c:v>
                </c:pt>
                <c:pt idx="8">
                  <c:v>70-74 </c:v>
                </c:pt>
                <c:pt idx="9">
                  <c:v>75-79 </c:v>
                </c:pt>
                <c:pt idx="10">
                  <c:v>80-84 </c:v>
                </c:pt>
                <c:pt idx="11">
                  <c:v>85 plus</c:v>
                </c:pt>
              </c:strCache>
            </c:strRef>
          </c:cat>
          <c:val>
            <c:numRef>
              <c:f>'Table 1'!$D$72:$D$83</c:f>
              <c:numCache>
                <c:formatCode>General</c:formatCode>
                <c:ptCount val="12"/>
                <c:pt idx="0">
                  <c:v>78</c:v>
                </c:pt>
                <c:pt idx="1">
                  <c:v>102</c:v>
                </c:pt>
                <c:pt idx="2">
                  <c:v>456</c:v>
                </c:pt>
                <c:pt idx="3" formatCode="#,##0">
                  <c:v>1038</c:v>
                </c:pt>
                <c:pt idx="4" formatCode="#,##0">
                  <c:v>1842</c:v>
                </c:pt>
                <c:pt idx="5" formatCode="#,##0">
                  <c:v>2031</c:v>
                </c:pt>
                <c:pt idx="6" formatCode="#,##0">
                  <c:v>1833</c:v>
                </c:pt>
                <c:pt idx="7" formatCode="#,##0">
                  <c:v>1197</c:v>
                </c:pt>
                <c:pt idx="8">
                  <c:v>624</c:v>
                </c:pt>
                <c:pt idx="9">
                  <c:v>237</c:v>
                </c:pt>
                <c:pt idx="10">
                  <c:v>84</c:v>
                </c:pt>
                <c:pt idx="11">
                  <c:v>18</c:v>
                </c:pt>
              </c:numCache>
            </c:numRef>
          </c:val>
          <c:extLst>
            <c:ext xmlns:c16="http://schemas.microsoft.com/office/drawing/2014/chart" uri="{C3380CC4-5D6E-409C-BE32-E72D297353CC}">
              <c16:uniqueId val="{00000000-C09E-4E6E-AEF4-6B57BF8B54F3}"/>
            </c:ext>
          </c:extLst>
        </c:ser>
        <c:dLbls>
          <c:showLegendKey val="0"/>
          <c:showVal val="1"/>
          <c:showCatName val="0"/>
          <c:showSerName val="0"/>
          <c:showPercent val="0"/>
          <c:showBubbleSize val="0"/>
        </c:dLbls>
        <c:gapWidth val="32"/>
        <c:axId val="143294848"/>
        <c:axId val="143450112"/>
      </c:barChart>
      <c:catAx>
        <c:axId val="143294848"/>
        <c:scaling>
          <c:orientation val="minMax"/>
        </c:scaling>
        <c:delete val="0"/>
        <c:axPos val="b"/>
        <c:numFmt formatCode="General" sourceLinked="0"/>
        <c:majorTickMark val="out"/>
        <c:minorTickMark val="none"/>
        <c:tickLblPos val="nextTo"/>
        <c:crossAx val="143450112"/>
        <c:crosses val="autoZero"/>
        <c:auto val="1"/>
        <c:lblAlgn val="ctr"/>
        <c:lblOffset val="100"/>
        <c:noMultiLvlLbl val="0"/>
      </c:catAx>
      <c:valAx>
        <c:axId val="143450112"/>
        <c:scaling>
          <c:orientation val="minMax"/>
        </c:scaling>
        <c:delete val="1"/>
        <c:axPos val="l"/>
        <c:title>
          <c:tx>
            <c:rich>
              <a:bodyPr rot="-5400000" vert="horz"/>
              <a:lstStyle/>
              <a:p>
                <a:pPr>
                  <a:defRPr/>
                </a:pPr>
                <a:r>
                  <a:rPr lang="en-US"/>
                  <a:t>No. caregivers</a:t>
                </a:r>
              </a:p>
            </c:rich>
          </c:tx>
          <c:layout>
            <c:manualLayout>
              <c:xMode val="edge"/>
              <c:yMode val="edge"/>
              <c:x val="0.9621465441819772"/>
              <c:y val="0.41072020997375375"/>
            </c:manualLayout>
          </c:layout>
          <c:overlay val="0"/>
        </c:title>
        <c:numFmt formatCode="General" sourceLinked="1"/>
        <c:majorTickMark val="out"/>
        <c:minorTickMark val="none"/>
        <c:tickLblPos val="none"/>
        <c:crossAx val="143294848"/>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032174103237323"/>
          <c:y val="6.4814814814815547E-2"/>
          <c:w val="0.68189348206474265"/>
          <c:h val="0.83309419655876915"/>
        </c:manualLayout>
      </c:layout>
      <c:barChart>
        <c:barDir val="bar"/>
        <c:grouping val="clustered"/>
        <c:varyColors val="0"/>
        <c:ser>
          <c:idx val="0"/>
          <c:order val="0"/>
          <c:spPr>
            <a:solidFill>
              <a:srgbClr val="1BE20C"/>
            </a:solidFill>
          </c:spPr>
          <c:invertIfNegative val="0"/>
          <c:cat>
            <c:strRef>
              <c:f>Sheet1!$AY$3:$AY$6</c:f>
              <c:strCache>
                <c:ptCount val="4"/>
                <c:pt idx="0">
                  <c:v>Better off financially</c:v>
                </c:pt>
                <c:pt idx="1">
                  <c:v>Worse off financially</c:v>
                </c:pt>
                <c:pt idx="2">
                  <c:v>About the same</c:v>
                </c:pt>
                <c:pt idx="3">
                  <c:v>Other, please specify</c:v>
                </c:pt>
              </c:strCache>
            </c:strRef>
          </c:cat>
          <c:val>
            <c:numRef>
              <c:f>Sheet1!$AZ$3:$AZ$6</c:f>
              <c:numCache>
                <c:formatCode>General</c:formatCode>
                <c:ptCount val="4"/>
                <c:pt idx="0">
                  <c:v>45</c:v>
                </c:pt>
                <c:pt idx="1">
                  <c:v>563</c:v>
                </c:pt>
                <c:pt idx="2">
                  <c:v>231</c:v>
                </c:pt>
                <c:pt idx="3">
                  <c:v>35</c:v>
                </c:pt>
              </c:numCache>
            </c:numRef>
          </c:val>
          <c:extLst>
            <c:ext xmlns:c16="http://schemas.microsoft.com/office/drawing/2014/chart" uri="{C3380CC4-5D6E-409C-BE32-E72D297353CC}">
              <c16:uniqueId val="{00000000-9137-4659-81B1-417E54078FE6}"/>
            </c:ext>
          </c:extLst>
        </c:ser>
        <c:dLbls>
          <c:showLegendKey val="0"/>
          <c:showVal val="0"/>
          <c:showCatName val="0"/>
          <c:showSerName val="0"/>
          <c:showPercent val="0"/>
          <c:showBubbleSize val="0"/>
        </c:dLbls>
        <c:gapWidth val="35"/>
        <c:axId val="144292096"/>
        <c:axId val="144187392"/>
      </c:barChart>
      <c:catAx>
        <c:axId val="144292096"/>
        <c:scaling>
          <c:orientation val="minMax"/>
        </c:scaling>
        <c:delete val="0"/>
        <c:axPos val="l"/>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44187392"/>
        <c:crosses val="autoZero"/>
        <c:auto val="1"/>
        <c:lblAlgn val="ctr"/>
        <c:lblOffset val="100"/>
        <c:noMultiLvlLbl val="0"/>
      </c:catAx>
      <c:valAx>
        <c:axId val="144187392"/>
        <c:scaling>
          <c:orientation val="minMax"/>
        </c:scaling>
        <c:delete val="0"/>
        <c:axPos val="b"/>
        <c:numFmt formatCode="General" sourceLinked="1"/>
        <c:majorTickMark val="out"/>
        <c:minorTickMark val="none"/>
        <c:tickLblPos val="nextTo"/>
        <c:crossAx val="144292096"/>
        <c:crosses val="autoZero"/>
        <c:crossBetween val="between"/>
      </c:valAx>
    </c:plotArea>
    <c:plotVisOnly val="1"/>
    <c:dispBlanksAs val="gap"/>
    <c:showDLblsOverMax val="0"/>
  </c:chart>
  <c:spPr>
    <a:ln>
      <a:noFill/>
    </a:ln>
  </c:spPr>
  <c:txPr>
    <a:bodyPr/>
    <a:lstStyle/>
    <a:p>
      <a:pPr>
        <a:defRPr sz="1800">
          <a:latin typeface="Palatino Linotype"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9966FF"/>
            </a:solidFill>
          </c:spPr>
          <c:invertIfNegative val="0"/>
          <c:cat>
            <c:strRef>
              <c:f>Sheet1!$BA$3:$BA$7</c:f>
              <c:strCache>
                <c:ptCount val="5"/>
                <c:pt idx="0">
                  <c:v>Yes, own it outright</c:v>
                </c:pt>
                <c:pt idx="1">
                  <c:v>Yes, own with mortgage</c:v>
                </c:pt>
                <c:pt idx="2">
                  <c:v>No, we rent privately</c:v>
                </c:pt>
                <c:pt idx="3">
                  <c:v>No, we rent a State or Council property</c:v>
                </c:pt>
                <c:pt idx="4">
                  <c:v>Other, please describe</c:v>
                </c:pt>
              </c:strCache>
            </c:strRef>
          </c:cat>
          <c:val>
            <c:numRef>
              <c:f>Sheet1!$BB$3:$BB$7</c:f>
              <c:numCache>
                <c:formatCode>General</c:formatCode>
                <c:ptCount val="5"/>
                <c:pt idx="0">
                  <c:v>202</c:v>
                </c:pt>
                <c:pt idx="1">
                  <c:v>324</c:v>
                </c:pt>
                <c:pt idx="2">
                  <c:v>223</c:v>
                </c:pt>
                <c:pt idx="3">
                  <c:v>77</c:v>
                </c:pt>
                <c:pt idx="4">
                  <c:v>43</c:v>
                </c:pt>
              </c:numCache>
            </c:numRef>
          </c:val>
          <c:extLst>
            <c:ext xmlns:c16="http://schemas.microsoft.com/office/drawing/2014/chart" uri="{C3380CC4-5D6E-409C-BE32-E72D297353CC}">
              <c16:uniqueId val="{00000000-30F2-496B-853C-01C9DBFF82D2}"/>
            </c:ext>
          </c:extLst>
        </c:ser>
        <c:dLbls>
          <c:showLegendKey val="0"/>
          <c:showVal val="0"/>
          <c:showCatName val="0"/>
          <c:showSerName val="0"/>
          <c:showPercent val="0"/>
          <c:showBubbleSize val="0"/>
        </c:dLbls>
        <c:gapWidth val="25"/>
        <c:axId val="144206848"/>
        <c:axId val="144212736"/>
      </c:barChart>
      <c:catAx>
        <c:axId val="144206848"/>
        <c:scaling>
          <c:orientation val="minMax"/>
        </c:scaling>
        <c:delete val="0"/>
        <c:axPos val="b"/>
        <c:numFmt formatCode="General" sourceLinked="0"/>
        <c:majorTickMark val="out"/>
        <c:minorTickMark val="none"/>
        <c:tickLblPos val="nextTo"/>
        <c:crossAx val="144212736"/>
        <c:crosses val="autoZero"/>
        <c:auto val="1"/>
        <c:lblAlgn val="ctr"/>
        <c:lblOffset val="100"/>
        <c:noMultiLvlLbl val="0"/>
      </c:catAx>
      <c:valAx>
        <c:axId val="144212736"/>
        <c:scaling>
          <c:orientation val="minMax"/>
        </c:scaling>
        <c:delete val="0"/>
        <c:axPos val="l"/>
        <c:numFmt formatCode="General" sourceLinked="1"/>
        <c:majorTickMark val="out"/>
        <c:minorTickMark val="none"/>
        <c:tickLblPos val="nextTo"/>
        <c:crossAx val="144206848"/>
        <c:crosses val="autoZero"/>
        <c:crossBetween val="between"/>
      </c:valAx>
    </c:plotArea>
    <c:plotVisOnly val="1"/>
    <c:dispBlanksAs val="gap"/>
    <c:showDLblsOverMax val="0"/>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Sheet2!$M$10</c:f>
              <c:strCache>
                <c:ptCount val="1"/>
                <c:pt idx="0">
                  <c:v>No</c:v>
                </c:pt>
              </c:strCache>
            </c:strRef>
          </c:tx>
          <c:spPr>
            <a:solidFill>
              <a:srgbClr val="9966FF"/>
            </a:solidFill>
          </c:spPr>
          <c:invertIfNegative val="0"/>
          <c:cat>
            <c:strRef>
              <c:f>Sheet2!$L$11:$L$17</c:f>
              <c:strCache>
                <c:ptCount val="7"/>
                <c:pt idx="0">
                  <c:v>Less than 1</c:v>
                </c:pt>
                <c:pt idx="1">
                  <c:v>1-2</c:v>
                </c:pt>
                <c:pt idx="2">
                  <c:v>3-4</c:v>
                </c:pt>
                <c:pt idx="3">
                  <c:v>5-7</c:v>
                </c:pt>
                <c:pt idx="4">
                  <c:v>8-10</c:v>
                </c:pt>
                <c:pt idx="5">
                  <c:v>11-14</c:v>
                </c:pt>
                <c:pt idx="6">
                  <c:v>15+</c:v>
                </c:pt>
              </c:strCache>
            </c:strRef>
          </c:cat>
          <c:val>
            <c:numRef>
              <c:f>Sheet2!$M$11:$M$17</c:f>
              <c:numCache>
                <c:formatCode>General</c:formatCode>
                <c:ptCount val="7"/>
                <c:pt idx="0">
                  <c:v>156</c:v>
                </c:pt>
                <c:pt idx="1">
                  <c:v>196</c:v>
                </c:pt>
                <c:pt idx="2">
                  <c:v>294</c:v>
                </c:pt>
                <c:pt idx="3">
                  <c:v>272</c:v>
                </c:pt>
                <c:pt idx="4">
                  <c:v>185</c:v>
                </c:pt>
                <c:pt idx="5">
                  <c:v>147</c:v>
                </c:pt>
                <c:pt idx="6">
                  <c:v>64</c:v>
                </c:pt>
              </c:numCache>
            </c:numRef>
          </c:val>
          <c:extLst>
            <c:ext xmlns:c16="http://schemas.microsoft.com/office/drawing/2014/chart" uri="{C3380CC4-5D6E-409C-BE32-E72D297353CC}">
              <c16:uniqueId val="{00000000-5A1D-4972-885C-FF2B4BB55585}"/>
            </c:ext>
          </c:extLst>
        </c:ser>
        <c:dLbls>
          <c:showLegendKey val="0"/>
          <c:showVal val="0"/>
          <c:showCatName val="0"/>
          <c:showSerName val="0"/>
          <c:showPercent val="0"/>
          <c:showBubbleSize val="0"/>
        </c:dLbls>
        <c:gapWidth val="37"/>
        <c:axId val="144236544"/>
        <c:axId val="144238080"/>
      </c:barChart>
      <c:catAx>
        <c:axId val="144236544"/>
        <c:scaling>
          <c:orientation val="minMax"/>
        </c:scaling>
        <c:delete val="0"/>
        <c:axPos val="b"/>
        <c:numFmt formatCode="General" sourceLinked="0"/>
        <c:majorTickMark val="out"/>
        <c:minorTickMark val="none"/>
        <c:tickLblPos val="nextTo"/>
        <c:crossAx val="144238080"/>
        <c:crosses val="autoZero"/>
        <c:auto val="1"/>
        <c:lblAlgn val="ctr"/>
        <c:lblOffset val="100"/>
        <c:noMultiLvlLbl val="0"/>
      </c:catAx>
      <c:valAx>
        <c:axId val="144238080"/>
        <c:scaling>
          <c:orientation val="minMax"/>
        </c:scaling>
        <c:delete val="0"/>
        <c:axPos val="l"/>
        <c:numFmt formatCode="General" sourceLinked="1"/>
        <c:majorTickMark val="out"/>
        <c:minorTickMark val="none"/>
        <c:tickLblPos val="nextTo"/>
        <c:crossAx val="144236544"/>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68285214348207"/>
          <c:y val="5.0925925925925923E-2"/>
          <c:w val="0.7105260309020951"/>
          <c:h val="0.83309419655876604"/>
        </c:manualLayout>
      </c:layout>
      <c:barChart>
        <c:barDir val="bar"/>
        <c:grouping val="clustered"/>
        <c:varyColors val="0"/>
        <c:ser>
          <c:idx val="0"/>
          <c:order val="0"/>
          <c:tx>
            <c:strRef>
              <c:f>Sheet2!$B$11</c:f>
              <c:strCache>
                <c:ptCount val="1"/>
                <c:pt idx="0">
                  <c:v>No.</c:v>
                </c:pt>
              </c:strCache>
            </c:strRef>
          </c:tx>
          <c:spPr>
            <a:solidFill>
              <a:srgbClr val="1BE20C"/>
            </a:solidFill>
          </c:spPr>
          <c:invertIfNegative val="0"/>
          <c:cat>
            <c:strRef>
              <c:f>Sheet2!$A$12:$A$16</c:f>
              <c:strCache>
                <c:ptCount val="5"/>
                <c:pt idx="0">
                  <c:v>With the mother</c:v>
                </c:pt>
                <c:pt idx="1">
                  <c:v>With both parents</c:v>
                </c:pt>
                <c:pt idx="2">
                  <c:v>With the father</c:v>
                </c:pt>
                <c:pt idx="3">
                  <c:v>In foster care</c:v>
                </c:pt>
                <c:pt idx="4">
                  <c:v>Other</c:v>
                </c:pt>
              </c:strCache>
            </c:strRef>
          </c:cat>
          <c:val>
            <c:numRef>
              <c:f>Sheet2!$B$12:$B$16</c:f>
              <c:numCache>
                <c:formatCode>General</c:formatCode>
                <c:ptCount val="5"/>
                <c:pt idx="0">
                  <c:v>717</c:v>
                </c:pt>
                <c:pt idx="1">
                  <c:v>357</c:v>
                </c:pt>
                <c:pt idx="2">
                  <c:v>95</c:v>
                </c:pt>
                <c:pt idx="3">
                  <c:v>82</c:v>
                </c:pt>
                <c:pt idx="4">
                  <c:v>179</c:v>
                </c:pt>
              </c:numCache>
            </c:numRef>
          </c:val>
          <c:extLst>
            <c:ext xmlns:c16="http://schemas.microsoft.com/office/drawing/2014/chart" uri="{C3380CC4-5D6E-409C-BE32-E72D297353CC}">
              <c16:uniqueId val="{00000000-1145-44B5-8F97-C6DF1A345356}"/>
            </c:ext>
          </c:extLst>
        </c:ser>
        <c:dLbls>
          <c:showLegendKey val="0"/>
          <c:showVal val="0"/>
          <c:showCatName val="0"/>
          <c:showSerName val="0"/>
          <c:showPercent val="0"/>
          <c:showBubbleSize val="0"/>
        </c:dLbls>
        <c:gapWidth val="31"/>
        <c:axId val="144458112"/>
        <c:axId val="144459648"/>
      </c:barChart>
      <c:catAx>
        <c:axId val="144458112"/>
        <c:scaling>
          <c:orientation val="minMax"/>
        </c:scaling>
        <c:delete val="0"/>
        <c:axPos val="l"/>
        <c:numFmt formatCode="General" sourceLinked="0"/>
        <c:majorTickMark val="out"/>
        <c:minorTickMark val="none"/>
        <c:tickLblPos val="nextTo"/>
        <c:crossAx val="144459648"/>
        <c:crosses val="autoZero"/>
        <c:auto val="1"/>
        <c:lblAlgn val="ctr"/>
        <c:lblOffset val="100"/>
        <c:noMultiLvlLbl val="0"/>
      </c:catAx>
      <c:valAx>
        <c:axId val="144459648"/>
        <c:scaling>
          <c:orientation val="minMax"/>
        </c:scaling>
        <c:delete val="0"/>
        <c:axPos val="b"/>
        <c:numFmt formatCode="General" sourceLinked="1"/>
        <c:majorTickMark val="out"/>
        <c:minorTickMark val="none"/>
        <c:tickLblPos val="nextTo"/>
        <c:crossAx val="144458112"/>
        <c:crosses val="autoZero"/>
        <c:crossBetween val="between"/>
      </c:valAx>
    </c:plotArea>
    <c:plotVisOnly val="1"/>
    <c:dispBlanksAs val="gap"/>
    <c:showDLblsOverMax val="0"/>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9966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Sheet2!$A$41:$A$46</c:f>
              <c:strCache>
                <c:ptCount val="6"/>
                <c:pt idx="0">
                  <c:v>Alcohol abuse</c:v>
                </c:pt>
                <c:pt idx="1">
                  <c:v>Parent unable to cope</c:v>
                </c:pt>
                <c:pt idx="2">
                  <c:v>Neglect</c:v>
                </c:pt>
                <c:pt idx="3">
                  <c:v>Family breakdown</c:v>
                </c:pt>
                <c:pt idx="4">
                  <c:v>Domestic violence</c:v>
                </c:pt>
                <c:pt idx="5">
                  <c:v>Drug addiction</c:v>
                </c:pt>
              </c:strCache>
            </c:strRef>
          </c:cat>
          <c:val>
            <c:numRef>
              <c:f>Sheet2!$B$41:$B$46</c:f>
              <c:numCache>
                <c:formatCode>General</c:formatCode>
                <c:ptCount val="6"/>
                <c:pt idx="0">
                  <c:v>336</c:v>
                </c:pt>
                <c:pt idx="1">
                  <c:v>507</c:v>
                </c:pt>
                <c:pt idx="2">
                  <c:v>527</c:v>
                </c:pt>
                <c:pt idx="3">
                  <c:v>527</c:v>
                </c:pt>
                <c:pt idx="4">
                  <c:v>534</c:v>
                </c:pt>
                <c:pt idx="5">
                  <c:v>579</c:v>
                </c:pt>
              </c:numCache>
            </c:numRef>
          </c:val>
          <c:extLst>
            <c:ext xmlns:c16="http://schemas.microsoft.com/office/drawing/2014/chart" uri="{C3380CC4-5D6E-409C-BE32-E72D297353CC}">
              <c16:uniqueId val="{00000000-730F-4DC8-AB4C-03A88135037A}"/>
            </c:ext>
          </c:extLst>
        </c:ser>
        <c:dLbls>
          <c:showLegendKey val="0"/>
          <c:showVal val="1"/>
          <c:showCatName val="0"/>
          <c:showSerName val="0"/>
          <c:showPercent val="0"/>
          <c:showBubbleSize val="0"/>
        </c:dLbls>
        <c:gapWidth val="39"/>
        <c:axId val="144496128"/>
        <c:axId val="144497664"/>
      </c:barChart>
      <c:catAx>
        <c:axId val="144496128"/>
        <c:scaling>
          <c:orientation val="minMax"/>
        </c:scaling>
        <c:delete val="0"/>
        <c:axPos val="l"/>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44497664"/>
        <c:crosses val="autoZero"/>
        <c:auto val="1"/>
        <c:lblAlgn val="ctr"/>
        <c:lblOffset val="100"/>
        <c:noMultiLvlLbl val="0"/>
      </c:catAx>
      <c:valAx>
        <c:axId val="144497664"/>
        <c:scaling>
          <c:orientation val="minMax"/>
        </c:scaling>
        <c:delete val="0"/>
        <c:axPos val="b"/>
        <c:numFmt formatCode="General" sourceLinked="1"/>
        <c:majorTickMark val="out"/>
        <c:minorTickMark val="none"/>
        <c:tickLblPos val="nextTo"/>
        <c:crossAx val="144496128"/>
        <c:crosses val="autoZero"/>
        <c:crossBetween val="between"/>
      </c:valAx>
    </c:plotArea>
    <c:plotVisOnly val="1"/>
    <c:dispBlanksAs val="gap"/>
    <c:showDLblsOverMax val="0"/>
  </c:chart>
  <c:spPr>
    <a:ln>
      <a:noFill/>
    </a:ln>
  </c:spPr>
  <c:txPr>
    <a:bodyPr/>
    <a:lstStyle/>
    <a:p>
      <a:pPr>
        <a:defRPr sz="1800">
          <a:latin typeface="Palatino Linotype"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44662920857713"/>
          <c:y val="4.3518518518518519E-2"/>
          <c:w val="0.52976859142607169"/>
          <c:h val="0.83309419655876571"/>
        </c:manualLayout>
      </c:layout>
      <c:barChart>
        <c:barDir val="bar"/>
        <c:grouping val="clustered"/>
        <c:varyColors val="0"/>
        <c:ser>
          <c:idx val="0"/>
          <c:order val="0"/>
          <c:spPr>
            <a:solidFill>
              <a:srgbClr val="1BE20C"/>
            </a:solidFill>
          </c:spPr>
          <c:invertIfNegative val="0"/>
          <c:cat>
            <c:strRef>
              <c:f>Sheet2!$A$51:$A$61</c:f>
              <c:strCache>
                <c:ptCount val="11"/>
                <c:pt idx="0">
                  <c:v>Mental illness of the child</c:v>
                </c:pt>
                <c:pt idx="1">
                  <c:v>Intellectual disability of the child</c:v>
                </c:pt>
                <c:pt idx="2">
                  <c:v>Physical illness of the child</c:v>
                </c:pt>
                <c:pt idx="3">
                  <c:v>Intellectual disability of the parent</c:v>
                </c:pt>
                <c:pt idx="4">
                  <c:v>Physical illness of the parent</c:v>
                </c:pt>
                <c:pt idx="5">
                  <c:v>Death of parent</c:v>
                </c:pt>
                <c:pt idx="6">
                  <c:v>Imprisonment of parent</c:v>
                </c:pt>
                <c:pt idx="7">
                  <c:v>Abandonment</c:v>
                </c:pt>
                <c:pt idx="8">
                  <c:v>Very young parent</c:v>
                </c:pt>
                <c:pt idx="9">
                  <c:v>Child abuse</c:v>
                </c:pt>
                <c:pt idx="10">
                  <c:v>Mental illness of the parent</c:v>
                </c:pt>
              </c:strCache>
            </c:strRef>
          </c:cat>
          <c:val>
            <c:numRef>
              <c:f>Sheet2!$B$51:$B$61</c:f>
              <c:numCache>
                <c:formatCode>General</c:formatCode>
                <c:ptCount val="11"/>
                <c:pt idx="0">
                  <c:v>12</c:v>
                </c:pt>
                <c:pt idx="1">
                  <c:v>24</c:v>
                </c:pt>
                <c:pt idx="2">
                  <c:v>33</c:v>
                </c:pt>
                <c:pt idx="3">
                  <c:v>34</c:v>
                </c:pt>
                <c:pt idx="4">
                  <c:v>41</c:v>
                </c:pt>
                <c:pt idx="5">
                  <c:v>69</c:v>
                </c:pt>
                <c:pt idx="6">
                  <c:v>140</c:v>
                </c:pt>
                <c:pt idx="7">
                  <c:v>178</c:v>
                </c:pt>
                <c:pt idx="8">
                  <c:v>187</c:v>
                </c:pt>
                <c:pt idx="9">
                  <c:v>210</c:v>
                </c:pt>
                <c:pt idx="10">
                  <c:v>299</c:v>
                </c:pt>
              </c:numCache>
            </c:numRef>
          </c:val>
          <c:extLst>
            <c:ext xmlns:c16="http://schemas.microsoft.com/office/drawing/2014/chart" uri="{C3380CC4-5D6E-409C-BE32-E72D297353CC}">
              <c16:uniqueId val="{00000000-3C34-4DB7-880B-F4B2C72673AA}"/>
            </c:ext>
          </c:extLst>
        </c:ser>
        <c:dLbls>
          <c:showLegendKey val="0"/>
          <c:showVal val="0"/>
          <c:showCatName val="0"/>
          <c:showSerName val="0"/>
          <c:showPercent val="0"/>
          <c:showBubbleSize val="0"/>
        </c:dLbls>
        <c:gapWidth val="31"/>
        <c:axId val="144402688"/>
        <c:axId val="144404480"/>
      </c:barChart>
      <c:catAx>
        <c:axId val="144402688"/>
        <c:scaling>
          <c:orientation val="minMax"/>
        </c:scaling>
        <c:delete val="0"/>
        <c:axPos val="l"/>
        <c:numFmt formatCode="General" sourceLinked="0"/>
        <c:majorTickMark val="out"/>
        <c:minorTickMark val="none"/>
        <c:tickLblPos val="nextTo"/>
        <c:crossAx val="144404480"/>
        <c:crosses val="autoZero"/>
        <c:auto val="1"/>
        <c:lblAlgn val="ctr"/>
        <c:lblOffset val="100"/>
        <c:noMultiLvlLbl val="0"/>
      </c:catAx>
      <c:valAx>
        <c:axId val="144404480"/>
        <c:scaling>
          <c:orientation val="minMax"/>
          <c:max val="300"/>
        </c:scaling>
        <c:delete val="0"/>
        <c:axPos val="b"/>
        <c:numFmt formatCode="General" sourceLinked="1"/>
        <c:majorTickMark val="out"/>
        <c:minorTickMark val="none"/>
        <c:tickLblPos val="nextTo"/>
        <c:crossAx val="144402688"/>
        <c:crosses val="autoZero"/>
        <c:crossBetween val="between"/>
      </c:valAx>
    </c:plotArea>
    <c:plotVisOnly val="1"/>
    <c:dispBlanksAs val="gap"/>
    <c:showDLblsOverMax val="0"/>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553212987284221E-2"/>
          <c:y val="3.6272996938531782E-2"/>
          <c:w val="0.90903477690288714"/>
          <c:h val="0.86230314960629917"/>
        </c:manualLayout>
      </c:layout>
      <c:barChart>
        <c:barDir val="col"/>
        <c:grouping val="clustered"/>
        <c:varyColors val="0"/>
        <c:ser>
          <c:idx val="0"/>
          <c:order val="0"/>
          <c:spPr>
            <a:solidFill>
              <a:srgbClr val="9966FF"/>
            </a:solidFill>
          </c:spPr>
          <c:invertIfNegative val="0"/>
          <c:cat>
            <c:strRef>
              <c:f>Sheet2!$H$65:$H$69</c:f>
              <c:strCache>
                <c:ptCount val="5"/>
                <c:pt idx="0">
                  <c:v>Never</c:v>
                </c:pt>
                <c:pt idx="1">
                  <c:v>Randomly</c:v>
                </c:pt>
                <c:pt idx="2">
                  <c:v>Monthly</c:v>
                </c:pt>
                <c:pt idx="3">
                  <c:v>Weekly</c:v>
                </c:pt>
                <c:pt idx="4">
                  <c:v>Daily</c:v>
                </c:pt>
              </c:strCache>
            </c:strRef>
          </c:cat>
          <c:val>
            <c:numRef>
              <c:f>Sheet2!$I$65:$I$69</c:f>
              <c:numCache>
                <c:formatCode>General</c:formatCode>
                <c:ptCount val="5"/>
                <c:pt idx="0">
                  <c:v>133</c:v>
                </c:pt>
                <c:pt idx="1">
                  <c:v>360</c:v>
                </c:pt>
                <c:pt idx="2">
                  <c:v>56</c:v>
                </c:pt>
                <c:pt idx="3">
                  <c:v>237</c:v>
                </c:pt>
                <c:pt idx="4">
                  <c:v>110</c:v>
                </c:pt>
              </c:numCache>
            </c:numRef>
          </c:val>
          <c:extLst>
            <c:ext xmlns:c16="http://schemas.microsoft.com/office/drawing/2014/chart" uri="{C3380CC4-5D6E-409C-BE32-E72D297353CC}">
              <c16:uniqueId val="{00000000-804E-42EF-8566-F9121D977F73}"/>
            </c:ext>
          </c:extLst>
        </c:ser>
        <c:dLbls>
          <c:showLegendKey val="0"/>
          <c:showVal val="0"/>
          <c:showCatName val="0"/>
          <c:showSerName val="0"/>
          <c:showPercent val="0"/>
          <c:showBubbleSize val="0"/>
        </c:dLbls>
        <c:gapWidth val="29"/>
        <c:axId val="144440320"/>
        <c:axId val="144511744"/>
      </c:barChart>
      <c:catAx>
        <c:axId val="144440320"/>
        <c:scaling>
          <c:orientation val="minMax"/>
        </c:scaling>
        <c:delete val="0"/>
        <c:axPos val="b"/>
        <c:numFmt formatCode="General" sourceLinked="0"/>
        <c:majorTickMark val="out"/>
        <c:minorTickMark val="none"/>
        <c:tickLblPos val="nextTo"/>
        <c:crossAx val="144511744"/>
        <c:crosses val="autoZero"/>
        <c:auto val="1"/>
        <c:lblAlgn val="ctr"/>
        <c:lblOffset val="100"/>
        <c:noMultiLvlLbl val="0"/>
      </c:catAx>
      <c:valAx>
        <c:axId val="144511744"/>
        <c:scaling>
          <c:orientation val="minMax"/>
        </c:scaling>
        <c:delete val="0"/>
        <c:axPos val="l"/>
        <c:numFmt formatCode="General" sourceLinked="1"/>
        <c:majorTickMark val="out"/>
        <c:minorTickMark val="none"/>
        <c:tickLblPos val="nextTo"/>
        <c:crossAx val="144440320"/>
        <c:crosses val="autoZero"/>
        <c:crossBetween val="between"/>
      </c:valAx>
    </c:plotArea>
    <c:plotVisOnly val="1"/>
    <c:dispBlanksAs val="gap"/>
    <c:showDLblsOverMax val="0"/>
  </c:chart>
  <c:spPr>
    <a:ln>
      <a:noFill/>
    </a:ln>
  </c:spPr>
  <c:txPr>
    <a:bodyPr/>
    <a:lstStyle/>
    <a:p>
      <a:pPr>
        <a:defRPr sz="1800">
          <a:latin typeface="Palatino Linotype" pitchFamily="18"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c:spPr>
          <c:invertIfNegative val="0"/>
          <c:cat>
            <c:strRef>
              <c:f>Sheet2!$E$65:$E$69</c:f>
              <c:strCache>
                <c:ptCount val="5"/>
                <c:pt idx="0">
                  <c:v>Very harmful</c:v>
                </c:pt>
                <c:pt idx="1">
                  <c:v>Harmful</c:v>
                </c:pt>
                <c:pt idx="2">
                  <c:v>Neutral</c:v>
                </c:pt>
                <c:pt idx="3">
                  <c:v>Beneficial</c:v>
                </c:pt>
                <c:pt idx="4">
                  <c:v>Very beneficial</c:v>
                </c:pt>
              </c:strCache>
            </c:strRef>
          </c:cat>
          <c:val>
            <c:numRef>
              <c:f>Sheet2!$F$65:$F$69</c:f>
              <c:numCache>
                <c:formatCode>General</c:formatCode>
                <c:ptCount val="5"/>
                <c:pt idx="0">
                  <c:v>56</c:v>
                </c:pt>
                <c:pt idx="1">
                  <c:v>216</c:v>
                </c:pt>
                <c:pt idx="2">
                  <c:v>519</c:v>
                </c:pt>
                <c:pt idx="3">
                  <c:v>256</c:v>
                </c:pt>
                <c:pt idx="4">
                  <c:v>103</c:v>
                </c:pt>
              </c:numCache>
            </c:numRef>
          </c:val>
          <c:extLst>
            <c:ext xmlns:c16="http://schemas.microsoft.com/office/drawing/2014/chart" uri="{C3380CC4-5D6E-409C-BE32-E72D297353CC}">
              <c16:uniqueId val="{00000000-0AA5-44EE-A38F-1E04B561EA03}"/>
            </c:ext>
          </c:extLst>
        </c:ser>
        <c:dLbls>
          <c:showLegendKey val="0"/>
          <c:showVal val="0"/>
          <c:showCatName val="0"/>
          <c:showSerName val="0"/>
          <c:showPercent val="0"/>
          <c:showBubbleSize val="0"/>
        </c:dLbls>
        <c:gapWidth val="38"/>
        <c:axId val="144518528"/>
        <c:axId val="144532608"/>
      </c:barChart>
      <c:catAx>
        <c:axId val="144518528"/>
        <c:scaling>
          <c:orientation val="minMax"/>
        </c:scaling>
        <c:delete val="0"/>
        <c:axPos val="b"/>
        <c:numFmt formatCode="General" sourceLinked="0"/>
        <c:majorTickMark val="out"/>
        <c:minorTickMark val="none"/>
        <c:tickLblPos val="nextTo"/>
        <c:crossAx val="144532608"/>
        <c:crosses val="autoZero"/>
        <c:auto val="1"/>
        <c:lblAlgn val="ctr"/>
        <c:lblOffset val="100"/>
        <c:noMultiLvlLbl val="0"/>
      </c:catAx>
      <c:valAx>
        <c:axId val="144532608"/>
        <c:scaling>
          <c:orientation val="minMax"/>
        </c:scaling>
        <c:delete val="0"/>
        <c:axPos val="l"/>
        <c:numFmt formatCode="General" sourceLinked="1"/>
        <c:majorTickMark val="out"/>
        <c:minorTickMark val="none"/>
        <c:tickLblPos val="nextTo"/>
        <c:crossAx val="144518528"/>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760411198600292"/>
          <c:y val="3.7112010796221402E-2"/>
          <c:w val="0.62713023086081932"/>
          <c:h val="0.89181073199183436"/>
        </c:manualLayout>
      </c:layout>
      <c:barChart>
        <c:barDir val="bar"/>
        <c:grouping val="clustered"/>
        <c:varyColors val="0"/>
        <c:ser>
          <c:idx val="0"/>
          <c:order val="0"/>
          <c:spPr>
            <a:solidFill>
              <a:srgbClr val="00B050"/>
            </a:solidFill>
          </c:spPr>
          <c:invertIfNegative val="0"/>
          <c:cat>
            <c:strRef>
              <c:f>Sheet3!$A$22:$A$36</c:f>
              <c:strCache>
                <c:ptCount val="15"/>
                <c:pt idx="0">
                  <c:v>Running away</c:v>
                </c:pt>
                <c:pt idx="1">
                  <c:v>Sexually inappropriate</c:v>
                </c:pt>
                <c:pt idx="2">
                  <c:v>Self harm</c:v>
                </c:pt>
                <c:pt idx="3">
                  <c:v>Stealing</c:v>
                </c:pt>
                <c:pt idx="4">
                  <c:v>Unusually quiet</c:v>
                </c:pt>
                <c:pt idx="5">
                  <c:v>Soiling</c:v>
                </c:pt>
                <c:pt idx="6">
                  <c:v>Bedwetting</c:v>
                </c:pt>
                <c:pt idx="7">
                  <c:v>Damaging property</c:v>
                </c:pt>
                <c:pt idx="8">
                  <c:v>Hyperactivity</c:v>
                </c:pt>
                <c:pt idx="9">
                  <c:v>Sleeping problems</c:v>
                </c:pt>
                <c:pt idx="10">
                  <c:v>Asthma</c:v>
                </c:pt>
                <c:pt idx="11">
                  <c:v>Skin problems</c:v>
                </c:pt>
                <c:pt idx="12">
                  <c:v>Lacking confidence</c:v>
                </c:pt>
                <c:pt idx="13">
                  <c:v>Anxiety</c:v>
                </c:pt>
                <c:pt idx="14">
                  <c:v>No such problems</c:v>
                </c:pt>
              </c:strCache>
            </c:strRef>
          </c:cat>
          <c:val>
            <c:numRef>
              <c:f>Sheet3!$B$22:$B$36</c:f>
              <c:numCache>
                <c:formatCode>General</c:formatCode>
                <c:ptCount val="15"/>
                <c:pt idx="0">
                  <c:v>52</c:v>
                </c:pt>
                <c:pt idx="1">
                  <c:v>66</c:v>
                </c:pt>
                <c:pt idx="2">
                  <c:v>72</c:v>
                </c:pt>
                <c:pt idx="3">
                  <c:v>85</c:v>
                </c:pt>
                <c:pt idx="4">
                  <c:v>85</c:v>
                </c:pt>
                <c:pt idx="5">
                  <c:v>85</c:v>
                </c:pt>
                <c:pt idx="6">
                  <c:v>103</c:v>
                </c:pt>
                <c:pt idx="7">
                  <c:v>188</c:v>
                </c:pt>
                <c:pt idx="8">
                  <c:v>210</c:v>
                </c:pt>
                <c:pt idx="9">
                  <c:v>232</c:v>
                </c:pt>
                <c:pt idx="10">
                  <c:v>256</c:v>
                </c:pt>
                <c:pt idx="11">
                  <c:v>258</c:v>
                </c:pt>
                <c:pt idx="12">
                  <c:v>334</c:v>
                </c:pt>
                <c:pt idx="13">
                  <c:v>350</c:v>
                </c:pt>
                <c:pt idx="14">
                  <c:v>277</c:v>
                </c:pt>
              </c:numCache>
            </c:numRef>
          </c:val>
          <c:extLst>
            <c:ext xmlns:c16="http://schemas.microsoft.com/office/drawing/2014/chart" uri="{C3380CC4-5D6E-409C-BE32-E72D297353CC}">
              <c16:uniqueId val="{00000000-255A-40C9-B5BC-662496BAEC39}"/>
            </c:ext>
          </c:extLst>
        </c:ser>
        <c:dLbls>
          <c:showLegendKey val="0"/>
          <c:showVal val="0"/>
          <c:showCatName val="0"/>
          <c:showSerName val="0"/>
          <c:showPercent val="0"/>
          <c:showBubbleSize val="0"/>
        </c:dLbls>
        <c:gapWidth val="37"/>
        <c:axId val="144568704"/>
        <c:axId val="144570240"/>
      </c:barChart>
      <c:catAx>
        <c:axId val="144568704"/>
        <c:scaling>
          <c:orientation val="minMax"/>
        </c:scaling>
        <c:delete val="0"/>
        <c:axPos val="l"/>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44570240"/>
        <c:crosses val="autoZero"/>
        <c:auto val="1"/>
        <c:lblAlgn val="ctr"/>
        <c:lblOffset val="100"/>
        <c:noMultiLvlLbl val="0"/>
      </c:catAx>
      <c:valAx>
        <c:axId val="144570240"/>
        <c:scaling>
          <c:orientation val="minMax"/>
        </c:scaling>
        <c:delete val="0"/>
        <c:axPos val="b"/>
        <c:numFmt formatCode="General" sourceLinked="1"/>
        <c:majorTickMark val="out"/>
        <c:minorTickMark val="none"/>
        <c:tickLblPos val="nextTo"/>
        <c:crossAx val="144568704"/>
        <c:crosses val="autoZero"/>
        <c:crossBetween val="between"/>
      </c:valAx>
    </c:plotArea>
    <c:plotVisOnly val="1"/>
    <c:dispBlanksAs val="gap"/>
    <c:showDLblsOverMax val="0"/>
  </c:chart>
  <c:spPr>
    <a:ln>
      <a:noFill/>
    </a:ln>
  </c:spPr>
  <c:txPr>
    <a:bodyPr/>
    <a:lstStyle/>
    <a:p>
      <a:pPr>
        <a:defRPr sz="1800">
          <a:latin typeface="Palatino Linotype"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483354972915619"/>
          <c:y val="3.387672244094489E-2"/>
          <c:w val="0.71496813396995551"/>
          <c:h val="0.90080257545931752"/>
        </c:manualLayout>
      </c:layout>
      <c:barChart>
        <c:barDir val="bar"/>
        <c:grouping val="clustered"/>
        <c:varyColors val="0"/>
        <c:ser>
          <c:idx val="0"/>
          <c:order val="0"/>
          <c:tx>
            <c:strRef>
              <c:f>'Table 3'!$B$9</c:f>
              <c:strCache>
                <c:ptCount val="1"/>
                <c:pt idx="0">
                  <c:v>Grandparent (and partner)</c:v>
                </c:pt>
              </c:strCache>
            </c:strRef>
          </c:tx>
          <c:spPr>
            <a:solidFill>
              <a:srgbClr val="00B050"/>
            </a:solidFill>
          </c:spPr>
          <c:invertIfNegative val="0"/>
          <c:cat>
            <c:strRef>
              <c:f>'Table 3'!$A$10:$A$26</c:f>
              <c:strCache>
                <c:ptCount val="17"/>
                <c:pt idx="1">
                  <c:v>Loss</c:v>
                </c:pt>
                <c:pt idx="2">
                  <c:v>Zero income</c:v>
                </c:pt>
                <c:pt idx="3">
                  <c:v>$1-$5,000</c:v>
                </c:pt>
                <c:pt idx="4">
                  <c:v>$5,001-$10,000</c:v>
                </c:pt>
                <c:pt idx="5">
                  <c:v>$10,001-$15,000</c:v>
                </c:pt>
                <c:pt idx="6">
                  <c:v>$15,001-$20,000</c:v>
                </c:pt>
                <c:pt idx="7">
                  <c:v>$20,001-$25,000</c:v>
                </c:pt>
                <c:pt idx="8">
                  <c:v>$25,001-$30,000</c:v>
                </c:pt>
                <c:pt idx="9">
                  <c:v>$30,001-$35,000</c:v>
                </c:pt>
                <c:pt idx="10">
                  <c:v>$35,001-$40,000</c:v>
                </c:pt>
                <c:pt idx="11">
                  <c:v>$40,001-$50,000</c:v>
                </c:pt>
                <c:pt idx="12">
                  <c:v>$50,001-$60,000</c:v>
                </c:pt>
                <c:pt idx="13">
                  <c:v>$60,001-$70,000</c:v>
                </c:pt>
                <c:pt idx="14">
                  <c:v>$70,001-$100,000</c:v>
                </c:pt>
                <c:pt idx="15">
                  <c:v>$100,001-$150,000</c:v>
                </c:pt>
                <c:pt idx="16">
                  <c:v>$150,001 or more</c:v>
                </c:pt>
              </c:strCache>
            </c:strRef>
          </c:cat>
          <c:val>
            <c:numRef>
              <c:f>'Table 3'!$B$10:$B$26</c:f>
              <c:numCache>
                <c:formatCode>General</c:formatCode>
                <c:ptCount val="17"/>
                <c:pt idx="1">
                  <c:v>33</c:v>
                </c:pt>
                <c:pt idx="2">
                  <c:v>42</c:v>
                </c:pt>
                <c:pt idx="3">
                  <c:v>66</c:v>
                </c:pt>
                <c:pt idx="4">
                  <c:v>48</c:v>
                </c:pt>
                <c:pt idx="5">
                  <c:v>42</c:v>
                </c:pt>
                <c:pt idx="6">
                  <c:v>144</c:v>
                </c:pt>
                <c:pt idx="7">
                  <c:v>108</c:v>
                </c:pt>
                <c:pt idx="8">
                  <c:v>504</c:v>
                </c:pt>
                <c:pt idx="9">
                  <c:v>441</c:v>
                </c:pt>
                <c:pt idx="10">
                  <c:v>258</c:v>
                </c:pt>
                <c:pt idx="11">
                  <c:v>528</c:v>
                </c:pt>
                <c:pt idx="12">
                  <c:v>585</c:v>
                </c:pt>
                <c:pt idx="13">
                  <c:v>501</c:v>
                </c:pt>
                <c:pt idx="14" formatCode="#,##0">
                  <c:v>1155</c:v>
                </c:pt>
                <c:pt idx="15">
                  <c:v>618</c:v>
                </c:pt>
                <c:pt idx="16">
                  <c:v>279</c:v>
                </c:pt>
              </c:numCache>
            </c:numRef>
          </c:val>
          <c:extLst>
            <c:ext xmlns:c16="http://schemas.microsoft.com/office/drawing/2014/chart" uri="{C3380CC4-5D6E-409C-BE32-E72D297353CC}">
              <c16:uniqueId val="{00000000-77B8-41C8-A9D7-13D00947F056}"/>
            </c:ext>
          </c:extLst>
        </c:ser>
        <c:ser>
          <c:idx val="1"/>
          <c:order val="1"/>
          <c:tx>
            <c:strRef>
              <c:f>'Table 3'!$C$9</c:f>
              <c:strCache>
                <c:ptCount val="1"/>
                <c:pt idx="0">
                  <c:v>Sole grandparent</c:v>
                </c:pt>
              </c:strCache>
            </c:strRef>
          </c:tx>
          <c:spPr>
            <a:solidFill>
              <a:srgbClr val="9933FF"/>
            </a:solidFill>
          </c:spPr>
          <c:invertIfNegative val="0"/>
          <c:cat>
            <c:strRef>
              <c:f>'Table 3'!$A$10:$A$26</c:f>
              <c:strCache>
                <c:ptCount val="17"/>
                <c:pt idx="1">
                  <c:v>Loss</c:v>
                </c:pt>
                <c:pt idx="2">
                  <c:v>Zero income</c:v>
                </c:pt>
                <c:pt idx="3">
                  <c:v>$1-$5,000</c:v>
                </c:pt>
                <c:pt idx="4">
                  <c:v>$5,001-$10,000</c:v>
                </c:pt>
                <c:pt idx="5">
                  <c:v>$10,001-$15,000</c:v>
                </c:pt>
                <c:pt idx="6">
                  <c:v>$15,001-$20,000</c:v>
                </c:pt>
                <c:pt idx="7">
                  <c:v>$20,001-$25,000</c:v>
                </c:pt>
                <c:pt idx="8">
                  <c:v>$25,001-$30,000</c:v>
                </c:pt>
                <c:pt idx="9">
                  <c:v>$30,001-$35,000</c:v>
                </c:pt>
                <c:pt idx="10">
                  <c:v>$35,001-$40,000</c:v>
                </c:pt>
                <c:pt idx="11">
                  <c:v>$40,001-$50,000</c:v>
                </c:pt>
                <c:pt idx="12">
                  <c:v>$50,001-$60,000</c:v>
                </c:pt>
                <c:pt idx="13">
                  <c:v>$60,001-$70,000</c:v>
                </c:pt>
                <c:pt idx="14">
                  <c:v>$70,001-$100,000</c:v>
                </c:pt>
                <c:pt idx="15">
                  <c:v>$100,001-$150,000</c:v>
                </c:pt>
                <c:pt idx="16">
                  <c:v>$150,001 or more</c:v>
                </c:pt>
              </c:strCache>
            </c:strRef>
          </c:cat>
          <c:val>
            <c:numRef>
              <c:f>'Table 3'!$C$10:$C$26</c:f>
              <c:numCache>
                <c:formatCode>General</c:formatCode>
                <c:ptCount val="17"/>
                <c:pt idx="1">
                  <c:v>15</c:v>
                </c:pt>
                <c:pt idx="2">
                  <c:v>54</c:v>
                </c:pt>
                <c:pt idx="3">
                  <c:v>96</c:v>
                </c:pt>
                <c:pt idx="4">
                  <c:v>165</c:v>
                </c:pt>
                <c:pt idx="5">
                  <c:v>369</c:v>
                </c:pt>
                <c:pt idx="6">
                  <c:v>513</c:v>
                </c:pt>
                <c:pt idx="7">
                  <c:v>327</c:v>
                </c:pt>
                <c:pt idx="8">
                  <c:v>231</c:v>
                </c:pt>
                <c:pt idx="9">
                  <c:v>129</c:v>
                </c:pt>
                <c:pt idx="10">
                  <c:v>111</c:v>
                </c:pt>
                <c:pt idx="11">
                  <c:v>171</c:v>
                </c:pt>
                <c:pt idx="12">
                  <c:v>96</c:v>
                </c:pt>
                <c:pt idx="13">
                  <c:v>72</c:v>
                </c:pt>
                <c:pt idx="14">
                  <c:v>81</c:v>
                </c:pt>
                <c:pt idx="15">
                  <c:v>30</c:v>
                </c:pt>
                <c:pt idx="16">
                  <c:v>9</c:v>
                </c:pt>
              </c:numCache>
            </c:numRef>
          </c:val>
          <c:extLst>
            <c:ext xmlns:c16="http://schemas.microsoft.com/office/drawing/2014/chart" uri="{C3380CC4-5D6E-409C-BE32-E72D297353CC}">
              <c16:uniqueId val="{00000001-77B8-41C8-A9D7-13D00947F056}"/>
            </c:ext>
          </c:extLst>
        </c:ser>
        <c:dLbls>
          <c:showLegendKey val="0"/>
          <c:showVal val="0"/>
          <c:showCatName val="0"/>
          <c:showSerName val="0"/>
          <c:showPercent val="0"/>
          <c:showBubbleSize val="0"/>
        </c:dLbls>
        <c:gapWidth val="47"/>
        <c:axId val="143516032"/>
        <c:axId val="143517568"/>
      </c:barChart>
      <c:catAx>
        <c:axId val="143516032"/>
        <c:scaling>
          <c:orientation val="minMax"/>
        </c:scaling>
        <c:delete val="0"/>
        <c:axPos val="l"/>
        <c:numFmt formatCode="General" sourceLinked="0"/>
        <c:majorTickMark val="out"/>
        <c:minorTickMark val="none"/>
        <c:tickLblPos val="nextTo"/>
        <c:crossAx val="143517568"/>
        <c:crosses val="autoZero"/>
        <c:auto val="1"/>
        <c:lblAlgn val="ctr"/>
        <c:lblOffset val="100"/>
        <c:noMultiLvlLbl val="0"/>
      </c:catAx>
      <c:valAx>
        <c:axId val="143517568"/>
        <c:scaling>
          <c:orientation val="minMax"/>
        </c:scaling>
        <c:delete val="0"/>
        <c:axPos val="b"/>
        <c:numFmt formatCode="General" sourceLinked="1"/>
        <c:majorTickMark val="out"/>
        <c:minorTickMark val="none"/>
        <c:tickLblPos val="nextTo"/>
        <c:crossAx val="143516032"/>
        <c:crosses val="autoZero"/>
        <c:crossBetween val="between"/>
      </c:valAx>
    </c:plotArea>
    <c:legend>
      <c:legendPos val="r"/>
      <c:layout>
        <c:manualLayout>
          <c:xMode val="edge"/>
          <c:yMode val="edge"/>
          <c:x val="0.48351866588486037"/>
          <c:y val="0.75756406585540448"/>
          <c:w val="0.48708221645166738"/>
          <c:h val="0.12406728704366519"/>
        </c:manualLayout>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8252405949256338E-2"/>
          <c:w val="1"/>
          <c:h val="0.87891586468359717"/>
        </c:manualLayout>
      </c:layout>
      <c:barChart>
        <c:barDir val="col"/>
        <c:grouping val="clustered"/>
        <c:varyColors val="0"/>
        <c:ser>
          <c:idx val="0"/>
          <c:order val="0"/>
          <c:invertIfNegative val="0"/>
          <c:dLbls>
            <c:delete val="1"/>
          </c:dLbls>
          <c:val>
            <c:numRef>
              <c:f>'Table 1'!$A$86:$A$95</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E517-4AF2-B5DC-4E928E3757E5}"/>
            </c:ext>
          </c:extLst>
        </c:ser>
        <c:ser>
          <c:idx val="3"/>
          <c:order val="1"/>
          <c:spPr>
            <a:solidFill>
              <a:srgbClr val="A1F18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'Table 1'!$D$86:$D$95</c:f>
              <c:numCache>
                <c:formatCode>General</c:formatCode>
                <c:ptCount val="10"/>
                <c:pt idx="0">
                  <c:v>324</c:v>
                </c:pt>
                <c:pt idx="1">
                  <c:v>432</c:v>
                </c:pt>
                <c:pt idx="2">
                  <c:v>477</c:v>
                </c:pt>
                <c:pt idx="3">
                  <c:v>552</c:v>
                </c:pt>
                <c:pt idx="4">
                  <c:v>651</c:v>
                </c:pt>
                <c:pt idx="5">
                  <c:v>804</c:v>
                </c:pt>
                <c:pt idx="6">
                  <c:v>897</c:v>
                </c:pt>
                <c:pt idx="7" formatCode="#,##0">
                  <c:v>1137</c:v>
                </c:pt>
                <c:pt idx="8" formatCode="#,##0">
                  <c:v>1677</c:v>
                </c:pt>
                <c:pt idx="9" formatCode="#,##0">
                  <c:v>2589</c:v>
                </c:pt>
              </c:numCache>
            </c:numRef>
          </c:val>
          <c:extLst>
            <c:ext xmlns:c16="http://schemas.microsoft.com/office/drawing/2014/chart" uri="{C3380CC4-5D6E-409C-BE32-E72D297353CC}">
              <c16:uniqueId val="{00000001-E517-4AF2-B5DC-4E928E3757E5}"/>
            </c:ext>
          </c:extLst>
        </c:ser>
        <c:dLbls>
          <c:showLegendKey val="0"/>
          <c:showVal val="1"/>
          <c:showCatName val="0"/>
          <c:showSerName val="0"/>
          <c:showPercent val="0"/>
          <c:showBubbleSize val="0"/>
        </c:dLbls>
        <c:gapWidth val="0"/>
        <c:overlap val="46"/>
        <c:axId val="143616256"/>
        <c:axId val="143626240"/>
      </c:barChart>
      <c:catAx>
        <c:axId val="143616256"/>
        <c:scaling>
          <c:orientation val="minMax"/>
        </c:scaling>
        <c:delete val="0"/>
        <c:axPos val="b"/>
        <c:majorTickMark val="out"/>
        <c:minorTickMark val="none"/>
        <c:tickLblPos val="nextTo"/>
        <c:crossAx val="143626240"/>
        <c:crosses val="autoZero"/>
        <c:auto val="1"/>
        <c:lblAlgn val="ctr"/>
        <c:lblOffset val="100"/>
        <c:noMultiLvlLbl val="0"/>
      </c:catAx>
      <c:valAx>
        <c:axId val="143626240"/>
        <c:scaling>
          <c:orientation val="minMax"/>
        </c:scaling>
        <c:delete val="1"/>
        <c:axPos val="l"/>
        <c:numFmt formatCode="General" sourceLinked="1"/>
        <c:majorTickMark val="out"/>
        <c:minorTickMark val="none"/>
        <c:tickLblPos val="none"/>
        <c:crossAx val="143616256"/>
        <c:crosses val="autoZero"/>
        <c:crossBetween val="between"/>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32174103237423"/>
          <c:y val="4.6296296296296944E-3"/>
          <c:w val="0.67689348206475253"/>
          <c:h val="0.87939049285506365"/>
        </c:manualLayout>
      </c:layout>
      <c:barChart>
        <c:barDir val="bar"/>
        <c:grouping val="clustered"/>
        <c:varyColors val="0"/>
        <c:ser>
          <c:idx val="0"/>
          <c:order val="0"/>
          <c:tx>
            <c:strRef>
              <c:f>Sheet1!$B$59</c:f>
              <c:strCache>
                <c:ptCount val="1"/>
                <c:pt idx="0">
                  <c:v>Response</c:v>
                </c:pt>
              </c:strCache>
            </c:strRef>
          </c:tx>
          <c:spPr>
            <a:solidFill>
              <a:srgbClr val="9966FF"/>
            </a:solidFill>
          </c:spPr>
          <c:invertIfNegative val="0"/>
          <c:cat>
            <c:strRef>
              <c:f>Sheet1!$A$60:$A$65</c:f>
              <c:strCache>
                <c:ptCount val="6"/>
                <c:pt idx="0">
                  <c:v>Married or partnered</c:v>
                </c:pt>
                <c:pt idx="1">
                  <c:v>Divorced/separated</c:v>
                </c:pt>
                <c:pt idx="2">
                  <c:v>Widowed</c:v>
                </c:pt>
                <c:pt idx="3">
                  <c:v>Separated</c:v>
                </c:pt>
                <c:pt idx="4">
                  <c:v>Single</c:v>
                </c:pt>
                <c:pt idx="5">
                  <c:v>Other, please explain</c:v>
                </c:pt>
              </c:strCache>
            </c:strRef>
          </c:cat>
          <c:val>
            <c:numRef>
              <c:f>Sheet1!$B$60:$B$65</c:f>
              <c:numCache>
                <c:formatCode>General</c:formatCode>
                <c:ptCount val="6"/>
                <c:pt idx="0">
                  <c:v>609</c:v>
                </c:pt>
                <c:pt idx="1">
                  <c:v>209</c:v>
                </c:pt>
                <c:pt idx="2">
                  <c:v>96</c:v>
                </c:pt>
                <c:pt idx="3">
                  <c:v>47</c:v>
                </c:pt>
                <c:pt idx="4">
                  <c:v>78</c:v>
                </c:pt>
                <c:pt idx="5">
                  <c:v>10</c:v>
                </c:pt>
              </c:numCache>
            </c:numRef>
          </c:val>
          <c:extLst>
            <c:ext xmlns:c16="http://schemas.microsoft.com/office/drawing/2014/chart" uri="{C3380CC4-5D6E-409C-BE32-E72D297353CC}">
              <c16:uniqueId val="{00000000-DC8A-4990-9C34-3C1E07656BC2}"/>
            </c:ext>
          </c:extLst>
        </c:ser>
        <c:dLbls>
          <c:showLegendKey val="0"/>
          <c:showVal val="0"/>
          <c:showCatName val="0"/>
          <c:showSerName val="0"/>
          <c:showPercent val="0"/>
          <c:showBubbleSize val="0"/>
        </c:dLbls>
        <c:gapWidth val="33"/>
        <c:axId val="143637504"/>
        <c:axId val="143676160"/>
      </c:barChart>
      <c:catAx>
        <c:axId val="143637504"/>
        <c:scaling>
          <c:orientation val="minMax"/>
        </c:scaling>
        <c:delete val="0"/>
        <c:axPos val="l"/>
        <c:numFmt formatCode="General" sourceLinked="0"/>
        <c:majorTickMark val="out"/>
        <c:minorTickMark val="none"/>
        <c:tickLblPos val="nextTo"/>
        <c:crossAx val="143676160"/>
        <c:crosses val="autoZero"/>
        <c:auto val="1"/>
        <c:lblAlgn val="ctr"/>
        <c:lblOffset val="100"/>
        <c:noMultiLvlLbl val="0"/>
      </c:catAx>
      <c:valAx>
        <c:axId val="143676160"/>
        <c:scaling>
          <c:orientation val="minMax"/>
        </c:scaling>
        <c:delete val="0"/>
        <c:axPos val="b"/>
        <c:numFmt formatCode="General" sourceLinked="1"/>
        <c:majorTickMark val="out"/>
        <c:minorTickMark val="none"/>
        <c:tickLblPos val="nextTo"/>
        <c:crossAx val="143637504"/>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89470717256418"/>
          <c:y val="4.1206766102324585E-2"/>
          <c:w val="0.78973827561785781"/>
          <c:h val="0.90715174655243169"/>
        </c:manualLayout>
      </c:layout>
      <c:barChart>
        <c:barDir val="bar"/>
        <c:grouping val="clustered"/>
        <c:varyColors val="0"/>
        <c:ser>
          <c:idx val="0"/>
          <c:order val="0"/>
          <c:tx>
            <c:strRef>
              <c:f>Sheet1!$B$75</c:f>
              <c:strCache>
                <c:ptCount val="1"/>
                <c:pt idx="0">
                  <c:v>No. participants</c:v>
                </c:pt>
              </c:strCache>
            </c:strRef>
          </c:tx>
          <c:spPr>
            <a:solidFill>
              <a:srgbClr val="9966FF"/>
            </a:solidFill>
          </c:spPr>
          <c:invertIfNegative val="0"/>
          <c:cat>
            <c:strRef>
              <c:f>Sheet1!$A$76:$A$85</c:f>
              <c:strCache>
                <c:ptCount val="10"/>
                <c:pt idx="0">
                  <c:v>0-$10,000</c:v>
                </c:pt>
                <c:pt idx="1">
                  <c:v>$10,001-20,000</c:v>
                </c:pt>
                <c:pt idx="2">
                  <c:v>$20,001- 30,000</c:v>
                </c:pt>
                <c:pt idx="3">
                  <c:v>$30,001–40,000</c:v>
                </c:pt>
                <c:pt idx="4">
                  <c:v>$40,001-50,000</c:v>
                </c:pt>
                <c:pt idx="5">
                  <c:v>$50,001 -60,000</c:v>
                </c:pt>
                <c:pt idx="6">
                  <c:v>$60,001-80,000</c:v>
                </c:pt>
                <c:pt idx="7">
                  <c:v>$80,001-100,000</c:v>
                </c:pt>
                <c:pt idx="8">
                  <c:v>More than 100,000</c:v>
                </c:pt>
                <c:pt idx="9">
                  <c:v>No response</c:v>
                </c:pt>
              </c:strCache>
            </c:strRef>
          </c:cat>
          <c:val>
            <c:numRef>
              <c:f>Sheet1!$B$76:$B$85</c:f>
              <c:numCache>
                <c:formatCode>General</c:formatCode>
                <c:ptCount val="10"/>
                <c:pt idx="0">
                  <c:v>32</c:v>
                </c:pt>
                <c:pt idx="1">
                  <c:v>50</c:v>
                </c:pt>
                <c:pt idx="2">
                  <c:v>74</c:v>
                </c:pt>
                <c:pt idx="3">
                  <c:v>92</c:v>
                </c:pt>
                <c:pt idx="4">
                  <c:v>81</c:v>
                </c:pt>
                <c:pt idx="5">
                  <c:v>37</c:v>
                </c:pt>
                <c:pt idx="6">
                  <c:v>61</c:v>
                </c:pt>
                <c:pt idx="7">
                  <c:v>20</c:v>
                </c:pt>
                <c:pt idx="8">
                  <c:v>9</c:v>
                </c:pt>
                <c:pt idx="9">
                  <c:v>30</c:v>
                </c:pt>
              </c:numCache>
            </c:numRef>
          </c:val>
          <c:extLst>
            <c:ext xmlns:c16="http://schemas.microsoft.com/office/drawing/2014/chart" uri="{C3380CC4-5D6E-409C-BE32-E72D297353CC}">
              <c16:uniqueId val="{00000000-8183-4C54-B69D-7AC77E307700}"/>
            </c:ext>
          </c:extLst>
        </c:ser>
        <c:dLbls>
          <c:showLegendKey val="0"/>
          <c:showVal val="0"/>
          <c:showCatName val="0"/>
          <c:showSerName val="0"/>
          <c:showPercent val="0"/>
          <c:showBubbleSize val="0"/>
        </c:dLbls>
        <c:gapWidth val="31"/>
        <c:axId val="87449984"/>
        <c:axId val="87451520"/>
      </c:barChart>
      <c:catAx>
        <c:axId val="87449984"/>
        <c:scaling>
          <c:orientation val="minMax"/>
        </c:scaling>
        <c:delete val="0"/>
        <c:axPos val="l"/>
        <c:numFmt formatCode="General" sourceLinked="0"/>
        <c:majorTickMark val="out"/>
        <c:minorTickMark val="none"/>
        <c:tickLblPos val="nextTo"/>
        <c:crossAx val="87451520"/>
        <c:crosses val="autoZero"/>
        <c:auto val="1"/>
        <c:lblAlgn val="ctr"/>
        <c:lblOffset val="100"/>
        <c:noMultiLvlLbl val="0"/>
      </c:catAx>
      <c:valAx>
        <c:axId val="87451520"/>
        <c:scaling>
          <c:orientation val="minMax"/>
        </c:scaling>
        <c:delete val="0"/>
        <c:axPos val="b"/>
        <c:numFmt formatCode="General" sourceLinked="1"/>
        <c:majorTickMark val="out"/>
        <c:minorTickMark val="none"/>
        <c:tickLblPos val="nextTo"/>
        <c:crossAx val="87449984"/>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71572271957838E-2"/>
          <c:y val="2.8252405949256338E-2"/>
          <c:w val="0.9076617868418797"/>
          <c:h val="0.82241141732283463"/>
        </c:manualLayout>
      </c:layout>
      <c:barChart>
        <c:barDir val="col"/>
        <c:grouping val="clustered"/>
        <c:varyColors val="0"/>
        <c:ser>
          <c:idx val="0"/>
          <c:order val="0"/>
          <c:tx>
            <c:strRef>
              <c:f>Sheet1!$B$107</c:f>
              <c:strCache>
                <c:ptCount val="1"/>
                <c:pt idx="0">
                  <c:v>Response</c:v>
                </c:pt>
              </c:strCache>
            </c:strRef>
          </c:tx>
          <c:spPr>
            <a:solidFill>
              <a:srgbClr val="9966FF"/>
            </a:solidFill>
            <a:ln>
              <a:noFill/>
            </a:ln>
          </c:spPr>
          <c:invertIfNegative val="0"/>
          <c:cat>
            <c:strRef>
              <c:f>Sheet1!$A$108:$A$112</c:f>
              <c:strCache>
                <c:ptCount val="5"/>
                <c:pt idx="0">
                  <c:v>I struggle daily</c:v>
                </c:pt>
                <c:pt idx="1">
                  <c:v>I struggle sometimes</c:v>
                </c:pt>
                <c:pt idx="2">
                  <c:v>I am managing</c:v>
                </c:pt>
                <c:pt idx="3">
                  <c:v>I am managing well</c:v>
                </c:pt>
                <c:pt idx="4">
                  <c:v>I am managing very well</c:v>
                </c:pt>
              </c:strCache>
            </c:strRef>
          </c:cat>
          <c:val>
            <c:numRef>
              <c:f>Sheet1!$B$108:$B$112</c:f>
              <c:numCache>
                <c:formatCode>General</c:formatCode>
                <c:ptCount val="5"/>
                <c:pt idx="0">
                  <c:v>98</c:v>
                </c:pt>
                <c:pt idx="1">
                  <c:v>360</c:v>
                </c:pt>
                <c:pt idx="2">
                  <c:v>209</c:v>
                </c:pt>
                <c:pt idx="3">
                  <c:v>129</c:v>
                </c:pt>
                <c:pt idx="4">
                  <c:v>106</c:v>
                </c:pt>
              </c:numCache>
            </c:numRef>
          </c:val>
          <c:extLst>
            <c:ext xmlns:c16="http://schemas.microsoft.com/office/drawing/2014/chart" uri="{C3380CC4-5D6E-409C-BE32-E72D297353CC}">
              <c16:uniqueId val="{00000000-C466-4202-887D-258CA77FCF29}"/>
            </c:ext>
          </c:extLst>
        </c:ser>
        <c:dLbls>
          <c:showLegendKey val="0"/>
          <c:showVal val="0"/>
          <c:showCatName val="0"/>
          <c:showSerName val="0"/>
          <c:showPercent val="0"/>
          <c:showBubbleSize val="0"/>
        </c:dLbls>
        <c:gapWidth val="32"/>
        <c:axId val="87484672"/>
        <c:axId val="143728640"/>
      </c:barChart>
      <c:catAx>
        <c:axId val="87484672"/>
        <c:scaling>
          <c:orientation val="minMax"/>
        </c:scaling>
        <c:delete val="0"/>
        <c:axPos val="b"/>
        <c:numFmt formatCode="General" sourceLinked="0"/>
        <c:majorTickMark val="out"/>
        <c:minorTickMark val="none"/>
        <c:tickLblPos val="nextTo"/>
        <c:crossAx val="143728640"/>
        <c:crosses val="autoZero"/>
        <c:auto val="1"/>
        <c:lblAlgn val="ctr"/>
        <c:lblOffset val="100"/>
        <c:noMultiLvlLbl val="0"/>
      </c:catAx>
      <c:valAx>
        <c:axId val="143728640"/>
        <c:scaling>
          <c:orientation val="minMax"/>
        </c:scaling>
        <c:delete val="0"/>
        <c:axPos val="l"/>
        <c:numFmt formatCode="General" sourceLinked="1"/>
        <c:majorTickMark val="out"/>
        <c:minorTickMark val="none"/>
        <c:tickLblPos val="nextTo"/>
        <c:crossAx val="87484672"/>
        <c:crosses val="autoZero"/>
        <c:crossBetween val="between"/>
      </c:valAx>
    </c:plotArea>
    <c:plotVisOnly val="1"/>
    <c:dispBlanksAs val="gap"/>
    <c:showDLblsOverMax val="0"/>
  </c:chart>
  <c:spPr>
    <a:ln>
      <a:noFill/>
    </a:ln>
  </c:spPr>
  <c:txPr>
    <a:bodyPr/>
    <a:lstStyle/>
    <a:p>
      <a:pPr>
        <a:defRPr sz="2000">
          <a:latin typeface="Palatino Linotype"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pPr>
        <a:ln>
          <a:noFill/>
        </a:ln>
      </c:spPr>
    </c:sideWall>
    <c:backWall>
      <c:thickness val="0"/>
      <c:spPr>
        <a:ln>
          <a:noFill/>
        </a:ln>
      </c:spPr>
    </c:backWall>
    <c:plotArea>
      <c:layout/>
      <c:pie3DChart>
        <c:varyColors val="1"/>
        <c:ser>
          <c:idx val="0"/>
          <c:order val="0"/>
          <c:dPt>
            <c:idx val="0"/>
            <c:bubble3D val="0"/>
            <c:explosion val="9"/>
            <c:spPr>
              <a:solidFill>
                <a:srgbClr val="00B050"/>
              </a:solidFill>
            </c:spPr>
            <c:extLst>
              <c:ext xmlns:c16="http://schemas.microsoft.com/office/drawing/2014/chart" uri="{C3380CC4-5D6E-409C-BE32-E72D297353CC}">
                <c16:uniqueId val="{00000000-64FF-497A-BC25-BE134CD8A42E}"/>
              </c:ext>
            </c:extLst>
          </c:dPt>
          <c:dPt>
            <c:idx val="1"/>
            <c:bubble3D val="0"/>
            <c:explosion val="14"/>
            <c:spPr>
              <a:solidFill>
                <a:srgbClr val="00B0F0"/>
              </a:solidFill>
            </c:spPr>
            <c:extLst>
              <c:ext xmlns:c16="http://schemas.microsoft.com/office/drawing/2014/chart" uri="{C3380CC4-5D6E-409C-BE32-E72D297353CC}">
                <c16:uniqueId val="{00000001-64FF-497A-BC25-BE134CD8A42E}"/>
              </c:ext>
            </c:extLst>
          </c:dPt>
          <c:dPt>
            <c:idx val="2"/>
            <c:bubble3D val="0"/>
            <c:explosion val="13"/>
            <c:spPr>
              <a:solidFill>
                <a:srgbClr val="FF0000"/>
              </a:solidFill>
            </c:spPr>
            <c:extLst>
              <c:ext xmlns:c16="http://schemas.microsoft.com/office/drawing/2014/chart" uri="{C3380CC4-5D6E-409C-BE32-E72D297353CC}">
                <c16:uniqueId val="{00000002-64FF-497A-BC25-BE134CD8A42E}"/>
              </c:ext>
            </c:extLst>
          </c:dPt>
          <c:dLbls>
            <c:spPr>
              <a:noFill/>
              <a:ln>
                <a:noFill/>
              </a:ln>
              <a:effectLst/>
            </c:spPr>
            <c:txPr>
              <a:bodyPr/>
              <a:lstStyle/>
              <a:p>
                <a:pPr>
                  <a:defRPr sz="2400">
                    <a:latin typeface="Palatino Linotype" pitchFamily="18" charset="0"/>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Sheet1!$M$6:$M$8</c:f>
              <c:strCache>
                <c:ptCount val="3"/>
                <c:pt idx="0">
                  <c:v>None/mild</c:v>
                </c:pt>
                <c:pt idx="1">
                  <c:v>Moderate</c:v>
                </c:pt>
                <c:pt idx="2">
                  <c:v>Severe</c:v>
                </c:pt>
              </c:strCache>
            </c:strRef>
          </c:cat>
          <c:val>
            <c:numRef>
              <c:f>Sheet1!$N$6:$N$8</c:f>
              <c:numCache>
                <c:formatCode>General</c:formatCode>
                <c:ptCount val="3"/>
                <c:pt idx="0">
                  <c:v>560</c:v>
                </c:pt>
                <c:pt idx="1">
                  <c:v>235</c:v>
                </c:pt>
                <c:pt idx="2">
                  <c:v>49</c:v>
                </c:pt>
              </c:numCache>
            </c:numRef>
          </c:val>
          <c:extLst>
            <c:ext xmlns:c16="http://schemas.microsoft.com/office/drawing/2014/chart" uri="{C3380CC4-5D6E-409C-BE32-E72D297353CC}">
              <c16:uniqueId val="{00000003-64FF-497A-BC25-BE134CD8A42E}"/>
            </c:ext>
          </c:extLst>
        </c:ser>
        <c:dLbls>
          <c:showLegendKey val="0"/>
          <c:showVal val="0"/>
          <c:showCatName val="0"/>
          <c:showSerName val="0"/>
          <c:showPercent val="0"/>
          <c:showBubbleSize val="0"/>
          <c:showLeaderLines val="0"/>
        </c:dLbls>
      </c:pie3DChart>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940507436570452"/>
          <c:y val="4.3771043771043766E-2"/>
          <c:w val="0.53281014873140342"/>
          <c:h val="0.8786139611336462"/>
        </c:manualLayout>
      </c:layout>
      <c:barChart>
        <c:barDir val="bar"/>
        <c:grouping val="clustered"/>
        <c:varyColors val="0"/>
        <c:ser>
          <c:idx val="0"/>
          <c:order val="0"/>
          <c:spPr>
            <a:solidFill>
              <a:srgbClr val="9966FF"/>
            </a:solidFill>
          </c:spPr>
          <c:invertIfNegative val="0"/>
          <c:cat>
            <c:strRef>
              <c:f>Sheet1!$AP$5:$AP$17</c:f>
              <c:strCache>
                <c:ptCount val="13"/>
                <c:pt idx="0">
                  <c:v>Unsupported Child Benefit</c:v>
                </c:pt>
                <c:pt idx="1">
                  <c:v>Income from wages and salaries</c:v>
                </c:pt>
                <c:pt idx="2">
                  <c:v>National Superannuation</c:v>
                </c:pt>
                <c:pt idx="3">
                  <c:v>Income from an adult benefit </c:v>
                </c:pt>
                <c:pt idx="4">
                  <c:v>IRD Family Tax credits</c:v>
                </c:pt>
                <c:pt idx="5">
                  <c:v>Child Disability Allowance</c:v>
                </c:pt>
                <c:pt idx="6">
                  <c:v>CYF/Foster Care Allowance</c:v>
                </c:pt>
                <c:pt idx="7">
                  <c:v>Liable parent/ child support</c:v>
                </c:pt>
                <c:pt idx="8">
                  <c:v>Income from other pensions</c:v>
                </c:pt>
                <c:pt idx="9">
                  <c:v>Accident Compensation Payments</c:v>
                </c:pt>
                <c:pt idx="10">
                  <c:v>Orphan’s Benefit</c:v>
                </c:pt>
                <c:pt idx="11">
                  <c:v>Youth Payment</c:v>
                </c:pt>
                <c:pt idx="12">
                  <c:v>Other income (specify)</c:v>
                </c:pt>
              </c:strCache>
            </c:strRef>
          </c:cat>
          <c:val>
            <c:numRef>
              <c:f>Sheet1!$AQ$5:$AQ$17</c:f>
              <c:numCache>
                <c:formatCode>General</c:formatCode>
                <c:ptCount val="13"/>
                <c:pt idx="0">
                  <c:v>576</c:v>
                </c:pt>
                <c:pt idx="1">
                  <c:v>531</c:v>
                </c:pt>
                <c:pt idx="2">
                  <c:v>247</c:v>
                </c:pt>
                <c:pt idx="3">
                  <c:v>183</c:v>
                </c:pt>
                <c:pt idx="4">
                  <c:v>120</c:v>
                </c:pt>
                <c:pt idx="5">
                  <c:v>107</c:v>
                </c:pt>
                <c:pt idx="6">
                  <c:v>42</c:v>
                </c:pt>
                <c:pt idx="7">
                  <c:v>42</c:v>
                </c:pt>
                <c:pt idx="8">
                  <c:v>31</c:v>
                </c:pt>
                <c:pt idx="9">
                  <c:v>31</c:v>
                </c:pt>
                <c:pt idx="10">
                  <c:v>21</c:v>
                </c:pt>
                <c:pt idx="11">
                  <c:v>2</c:v>
                </c:pt>
                <c:pt idx="12">
                  <c:v>120</c:v>
                </c:pt>
              </c:numCache>
            </c:numRef>
          </c:val>
          <c:extLst>
            <c:ext xmlns:c16="http://schemas.microsoft.com/office/drawing/2014/chart" uri="{C3380CC4-5D6E-409C-BE32-E72D297353CC}">
              <c16:uniqueId val="{00000000-37DE-4021-AD35-025992E92DC5}"/>
            </c:ext>
          </c:extLst>
        </c:ser>
        <c:dLbls>
          <c:showLegendKey val="0"/>
          <c:showVal val="0"/>
          <c:showCatName val="0"/>
          <c:showSerName val="0"/>
          <c:showPercent val="0"/>
          <c:showBubbleSize val="0"/>
        </c:dLbls>
        <c:gapWidth val="30"/>
        <c:axId val="143759232"/>
        <c:axId val="143760768"/>
      </c:barChart>
      <c:catAx>
        <c:axId val="143759232"/>
        <c:scaling>
          <c:orientation val="minMax"/>
        </c:scaling>
        <c:delete val="0"/>
        <c:axPos val="l"/>
        <c:numFmt formatCode="General" sourceLinked="0"/>
        <c:majorTickMark val="out"/>
        <c:minorTickMark val="none"/>
        <c:tickLblPos val="nextTo"/>
        <c:crossAx val="143760768"/>
        <c:crosses val="autoZero"/>
        <c:auto val="1"/>
        <c:lblAlgn val="ctr"/>
        <c:lblOffset val="100"/>
        <c:noMultiLvlLbl val="0"/>
      </c:catAx>
      <c:valAx>
        <c:axId val="143760768"/>
        <c:scaling>
          <c:orientation val="minMax"/>
          <c:max val="600"/>
        </c:scaling>
        <c:delete val="0"/>
        <c:axPos val="b"/>
        <c:numFmt formatCode="General" sourceLinked="1"/>
        <c:majorTickMark val="out"/>
        <c:minorTickMark val="none"/>
        <c:tickLblPos val="nextTo"/>
        <c:crossAx val="143759232"/>
        <c:crosses val="autoZero"/>
        <c:crossBetween val="between"/>
      </c:valAx>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94444444444763"/>
          <c:y val="0"/>
          <c:w val="0.73034329828268363"/>
          <c:h val="0.98133451628405599"/>
        </c:manualLayout>
      </c:layout>
      <c:doughnutChart>
        <c:varyColors val="1"/>
        <c:ser>
          <c:idx val="0"/>
          <c:order val="0"/>
          <c:dPt>
            <c:idx val="0"/>
            <c:bubble3D val="0"/>
            <c:spPr>
              <a:solidFill>
                <a:srgbClr val="92041C"/>
              </a:solidFill>
            </c:spPr>
            <c:extLst>
              <c:ext xmlns:c16="http://schemas.microsoft.com/office/drawing/2014/chart" uri="{C3380CC4-5D6E-409C-BE32-E72D297353CC}">
                <c16:uniqueId val="{00000000-D308-4453-96D2-383936BFF04E}"/>
              </c:ext>
            </c:extLst>
          </c:dPt>
          <c:dPt>
            <c:idx val="1"/>
            <c:bubble3D val="0"/>
            <c:spPr>
              <a:solidFill>
                <a:srgbClr val="FA405F"/>
              </a:solidFill>
            </c:spPr>
            <c:extLst>
              <c:ext xmlns:c16="http://schemas.microsoft.com/office/drawing/2014/chart" uri="{C3380CC4-5D6E-409C-BE32-E72D297353CC}">
                <c16:uniqueId val="{00000001-D308-4453-96D2-383936BFF04E}"/>
              </c:ext>
            </c:extLst>
          </c:dPt>
          <c:dPt>
            <c:idx val="2"/>
            <c:bubble3D val="0"/>
            <c:spPr>
              <a:solidFill>
                <a:schemeClr val="tx1">
                  <a:lumMod val="50000"/>
                  <a:lumOff val="50000"/>
                </a:schemeClr>
              </a:solidFill>
            </c:spPr>
            <c:extLst>
              <c:ext xmlns:c16="http://schemas.microsoft.com/office/drawing/2014/chart" uri="{C3380CC4-5D6E-409C-BE32-E72D297353CC}">
                <c16:uniqueId val="{00000002-D308-4453-96D2-383936BFF04E}"/>
              </c:ext>
            </c:extLst>
          </c:dPt>
          <c:dPt>
            <c:idx val="3"/>
            <c:bubble3D val="0"/>
            <c:spPr>
              <a:solidFill>
                <a:schemeClr val="accent5">
                  <a:lumMod val="60000"/>
                  <a:lumOff val="40000"/>
                </a:schemeClr>
              </a:solidFill>
            </c:spPr>
            <c:extLst>
              <c:ext xmlns:c16="http://schemas.microsoft.com/office/drawing/2014/chart" uri="{C3380CC4-5D6E-409C-BE32-E72D297353CC}">
                <c16:uniqueId val="{00000003-D308-4453-96D2-383936BFF04E}"/>
              </c:ext>
            </c:extLst>
          </c:dPt>
          <c:dPt>
            <c:idx val="4"/>
            <c:bubble3D val="0"/>
            <c:spPr>
              <a:solidFill>
                <a:srgbClr val="0070C0"/>
              </a:solidFill>
            </c:spPr>
            <c:extLst>
              <c:ext xmlns:c16="http://schemas.microsoft.com/office/drawing/2014/chart" uri="{C3380CC4-5D6E-409C-BE32-E72D297353CC}">
                <c16:uniqueId val="{00000004-D308-4453-96D2-383936BFF04E}"/>
              </c:ext>
            </c:extLst>
          </c:dPt>
          <c:dLbls>
            <c:spPr>
              <a:noFill/>
              <a:ln>
                <a:noFill/>
              </a:ln>
              <a:effectLst/>
            </c:spPr>
            <c:txPr>
              <a:bodyPr/>
              <a:lstStyle/>
              <a:p>
                <a:pPr>
                  <a:defRPr sz="1800">
                    <a:solidFill>
                      <a:schemeClr val="bg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Sheet1!$AW$4:$AW$8</c:f>
              <c:strCache>
                <c:ptCount val="5"/>
                <c:pt idx="0">
                  <c:v>It has gone down a lot</c:v>
                </c:pt>
                <c:pt idx="1">
                  <c:v>It has gone down a little</c:v>
                </c:pt>
                <c:pt idx="2">
                  <c:v>It has stayed the same</c:v>
                </c:pt>
                <c:pt idx="3">
                  <c:v>It has increased a little</c:v>
                </c:pt>
                <c:pt idx="4">
                  <c:v>It has increased a lot</c:v>
                </c:pt>
              </c:strCache>
            </c:strRef>
          </c:cat>
          <c:val>
            <c:numRef>
              <c:f>Sheet1!$AX$4:$AX$8</c:f>
              <c:numCache>
                <c:formatCode>General</c:formatCode>
                <c:ptCount val="5"/>
                <c:pt idx="0">
                  <c:v>333</c:v>
                </c:pt>
                <c:pt idx="1">
                  <c:v>136</c:v>
                </c:pt>
                <c:pt idx="2">
                  <c:v>149</c:v>
                </c:pt>
                <c:pt idx="3">
                  <c:v>209</c:v>
                </c:pt>
                <c:pt idx="4">
                  <c:v>53</c:v>
                </c:pt>
              </c:numCache>
            </c:numRef>
          </c:val>
          <c:extLst>
            <c:ext xmlns:c16="http://schemas.microsoft.com/office/drawing/2014/chart" uri="{C3380CC4-5D6E-409C-BE32-E72D297353CC}">
              <c16:uniqueId val="{00000005-D308-4453-96D2-383936BFF04E}"/>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0107A2-03AC-4B5E-8CCA-9BDA98432214}" type="datetimeFigureOut">
              <a:rPr lang="en-NZ" smtClean="0"/>
              <a:pPr/>
              <a:t>14/09/2016</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5FC4D4-1B98-4064-BA9E-7E2EA95E155E}" type="slidenum">
              <a:rPr lang="en-NZ" smtClean="0"/>
              <a:pPr/>
              <a:t>‹#›</a:t>
            </a:fld>
            <a:endParaRPr lang="en-N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F34D4-F489-43FF-88E1-70B4B0745162}" type="datetimeFigureOut">
              <a:rPr lang="en-NZ" smtClean="0"/>
              <a:pPr/>
              <a:t>14/09/2016</a:t>
            </a:fld>
            <a:endParaRPr lang="en-N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06A40-E2EE-4790-A871-259FE4B2F341}"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Study of 1100+ grandparents and 1300+ grandchildren undertaken between March</a:t>
            </a:r>
          </a:p>
          <a:p>
            <a:r>
              <a:rPr lang="en-NZ" dirty="0"/>
              <a:t>and May 2016. Large (160 question) online and telephone survey.</a:t>
            </a:r>
          </a:p>
          <a:p>
            <a:endParaRPr lang="en-NZ" dirty="0"/>
          </a:p>
          <a:p>
            <a:r>
              <a:rPr lang="en-NZ" dirty="0"/>
              <a:t>Thanks to funders the Lotteries Community Sector Research Fund.</a:t>
            </a:r>
          </a:p>
          <a:p>
            <a:r>
              <a:rPr lang="en-NZ" dirty="0"/>
              <a:t>Thanks to the University of Canterbury for ethical support and use of survey software.</a:t>
            </a:r>
          </a:p>
          <a:p>
            <a:r>
              <a:rPr lang="en-NZ" dirty="0"/>
              <a:t>The research was carried out by a team from </a:t>
            </a:r>
            <a:r>
              <a:rPr lang="en-NZ" dirty="0" err="1"/>
              <a:t>Pukeko</a:t>
            </a:r>
            <a:r>
              <a:rPr lang="en-NZ" dirty="0"/>
              <a:t> Research Ltd with support from</a:t>
            </a:r>
          </a:p>
          <a:p>
            <a:r>
              <a:rPr lang="en-NZ" dirty="0"/>
              <a:t>Grandparents Raising Grandchildren (NZ) Trust.</a:t>
            </a:r>
          </a:p>
          <a:p>
            <a:r>
              <a:rPr lang="en-NZ" dirty="0"/>
              <a:t>This is a ‘first cut’ report – far more to come!</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Kessler 6 scale of psychological distress is a widely used measure of non-specific</a:t>
            </a:r>
          </a:p>
          <a:p>
            <a:r>
              <a:rPr lang="en-NZ" dirty="0"/>
              <a:t>mental health issues.</a:t>
            </a:r>
          </a:p>
          <a:p>
            <a:endParaRPr lang="en-NZ" dirty="0"/>
          </a:p>
          <a:p>
            <a:r>
              <a:rPr lang="en-NZ" dirty="0"/>
              <a:t>This measure is used in the NZ Health Survey for the whole population.</a:t>
            </a:r>
          </a:p>
          <a:p>
            <a:endParaRPr lang="en-NZ" dirty="0"/>
          </a:p>
          <a:p>
            <a:r>
              <a:rPr lang="en-NZ" dirty="0"/>
              <a:t>For those aged 55-64, which is the median age for the grandparents group, those</a:t>
            </a:r>
          </a:p>
          <a:p>
            <a:r>
              <a:rPr lang="en-NZ" dirty="0"/>
              <a:t>with a reading of 12+ on the Kessler scale constituted 4.8% of the population.</a:t>
            </a:r>
          </a:p>
          <a:p>
            <a:endParaRPr lang="en-NZ" dirty="0"/>
          </a:p>
          <a:p>
            <a:r>
              <a:rPr lang="en-NZ" dirty="0"/>
              <a:t>The comparative figure for the survey group was much higher at 33%, with 5.8%</a:t>
            </a:r>
          </a:p>
          <a:p>
            <a:r>
              <a:rPr lang="en-NZ" dirty="0"/>
              <a:t>recording severe signs of psychological distress (Kessler 22+).</a:t>
            </a:r>
          </a:p>
          <a:p>
            <a:endParaRPr lang="en-NZ" dirty="0"/>
          </a:p>
          <a:p>
            <a:r>
              <a:rPr lang="en-NZ" dirty="0"/>
              <a:t>In short, most have excellent mental well-being but many have difficulties with this.</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10</a:t>
            </a:fld>
            <a:endParaRPr lang="en-NZ"/>
          </a:p>
        </p:txBody>
      </p:sp>
    </p:spTree>
    <p:extLst>
      <p:ext uri="{BB962C8B-B14F-4D97-AF65-F5344CB8AC3E}">
        <p14:creationId xmlns:p14="http://schemas.microsoft.com/office/powerpoint/2010/main" val="379442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UCB received by most (this is considered below). Next is income from wages, the</a:t>
            </a:r>
          </a:p>
          <a:p>
            <a:r>
              <a:rPr lang="en-NZ" dirty="0"/>
              <a:t>Super, benefit and tax credits. Over half have seen their incomes go down as a result</a:t>
            </a:r>
          </a:p>
          <a:p>
            <a:r>
              <a:rPr lang="en-NZ" dirty="0"/>
              <a:t>of caring for their grandchildren.</a:t>
            </a:r>
          </a:p>
          <a:p>
            <a:endParaRPr lang="en-NZ" dirty="0"/>
          </a:p>
          <a:p>
            <a:r>
              <a:rPr lang="en-NZ" dirty="0"/>
              <a:t>“I used to work 2 hours per night seven nights a week on top of my 40 hours a week</a:t>
            </a:r>
          </a:p>
          <a:p>
            <a:r>
              <a:rPr lang="en-NZ" dirty="0"/>
              <a:t>however since having my grandson I have given the night job up due to no childcare</a:t>
            </a:r>
          </a:p>
          <a:p>
            <a:r>
              <a:rPr lang="en-NZ" dirty="0"/>
              <a:t>available“</a:t>
            </a:r>
          </a:p>
          <a:p>
            <a:endParaRPr lang="en-NZ" dirty="0"/>
          </a:p>
          <a:p>
            <a:r>
              <a:rPr lang="en-NZ" dirty="0"/>
              <a:t>“I was working 5 years ago then my granddaughter came into my care and I went on a</a:t>
            </a:r>
          </a:p>
          <a:p>
            <a:r>
              <a:rPr lang="en-NZ" dirty="0"/>
              <a:t>benefit”</a:t>
            </a:r>
          </a:p>
          <a:p>
            <a:endParaRPr lang="en-NZ" dirty="0"/>
          </a:p>
          <a:p>
            <a:r>
              <a:rPr lang="en-NZ" dirty="0"/>
              <a:t>“I used to work 2 hours per night seven nights a week on top of my 40 hours a week</a:t>
            </a:r>
          </a:p>
          <a:p>
            <a:r>
              <a:rPr lang="en-NZ" dirty="0"/>
              <a:t>however since having my grandson I have given the night job up due to no childcare</a:t>
            </a:r>
          </a:p>
          <a:p>
            <a:r>
              <a:rPr lang="en-NZ" dirty="0"/>
              <a:t>available”</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11</a:t>
            </a:fld>
            <a:endParaRPr lang="en-NZ"/>
          </a:p>
        </p:txBody>
      </p:sp>
    </p:spTree>
    <p:extLst>
      <p:ext uri="{BB962C8B-B14F-4D97-AF65-F5344CB8AC3E}">
        <p14:creationId xmlns:p14="http://schemas.microsoft.com/office/powerpoint/2010/main" val="97555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It is therefore not surprising that taking into account income and additional</a:t>
            </a:r>
          </a:p>
          <a:p>
            <a:r>
              <a:rPr lang="en-NZ" dirty="0"/>
              <a:t>expenditure that most families have seen a drop in their income.</a:t>
            </a:r>
          </a:p>
          <a:p>
            <a:endParaRPr lang="en-NZ" dirty="0"/>
          </a:p>
          <a:p>
            <a:r>
              <a:rPr lang="en-NZ" dirty="0"/>
              <a:t>“OMG stress and struggle”</a:t>
            </a:r>
          </a:p>
          <a:p>
            <a:endParaRPr lang="en-NZ" dirty="0"/>
          </a:p>
          <a:p>
            <a:r>
              <a:rPr lang="en-NZ" dirty="0"/>
              <a:t>“Have no money spare each week it’s a struggle”</a:t>
            </a:r>
          </a:p>
          <a:p>
            <a:endParaRPr lang="en-NZ" dirty="0"/>
          </a:p>
          <a:p>
            <a:r>
              <a:rPr lang="en-NZ" dirty="0"/>
              <a:t>“Unable to afford to do things with the boys outside of the home”</a:t>
            </a:r>
          </a:p>
          <a:p>
            <a:endParaRPr lang="en-NZ" dirty="0"/>
          </a:p>
          <a:p>
            <a:r>
              <a:rPr lang="en-NZ" dirty="0"/>
              <a:t>“Pull our belts in”</a:t>
            </a:r>
          </a:p>
          <a:p>
            <a:endParaRPr lang="en-NZ" dirty="0"/>
          </a:p>
          <a:p>
            <a:r>
              <a:rPr lang="en-NZ" dirty="0"/>
              <a:t>“Have to be more careful in our spending”</a:t>
            </a:r>
          </a:p>
          <a:p>
            <a:endParaRPr lang="en-NZ" dirty="0"/>
          </a:p>
          <a:p>
            <a:r>
              <a:rPr lang="en-NZ" dirty="0"/>
              <a:t>“We had to purchase new furniture for her, clothes </a:t>
            </a:r>
            <a:r>
              <a:rPr lang="en-NZ" dirty="0" err="1"/>
              <a:t>etc</a:t>
            </a:r>
            <a:r>
              <a:rPr lang="en-NZ" dirty="0"/>
              <a:t> and pay large legal bills which</a:t>
            </a:r>
          </a:p>
          <a:p>
            <a:r>
              <a:rPr lang="en-NZ" dirty="0"/>
              <a:t>have seriously drained our resources. We cannot deny her anything and go without</a:t>
            </a:r>
          </a:p>
          <a:p>
            <a:r>
              <a:rPr lang="en-NZ" dirty="0"/>
              <a:t>ourselves in order to do that”</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12</a:t>
            </a:fld>
            <a:endParaRPr lang="en-NZ"/>
          </a:p>
        </p:txBody>
      </p:sp>
    </p:spTree>
    <p:extLst>
      <p:ext uri="{BB962C8B-B14F-4D97-AF65-F5344CB8AC3E}">
        <p14:creationId xmlns:p14="http://schemas.microsoft.com/office/powerpoint/2010/main" val="238597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Those who own their own home which is large enough and meets the grandchildren’s</a:t>
            </a:r>
          </a:p>
          <a:p>
            <a:r>
              <a:rPr lang="en-NZ" dirty="0"/>
              <a:t>needs have a huge advantage over renters and those in space unfit for grandchildren.</a:t>
            </a:r>
          </a:p>
          <a:p>
            <a:r>
              <a:rPr lang="en-NZ" dirty="0"/>
              <a:t>“We used to own our own home”</a:t>
            </a:r>
          </a:p>
          <a:p>
            <a:endParaRPr lang="en-NZ" dirty="0"/>
          </a:p>
          <a:p>
            <a:r>
              <a:rPr lang="en-NZ" dirty="0"/>
              <a:t>“We're homeless and have been on the waiting list since June 2014, so we're living</a:t>
            </a:r>
          </a:p>
          <a:p>
            <a:r>
              <a:rPr lang="en-NZ" dirty="0"/>
              <a:t>with one of my daughters whom I care for her children.”</a:t>
            </a:r>
          </a:p>
          <a:p>
            <a:endParaRPr lang="en-NZ" dirty="0"/>
          </a:p>
          <a:p>
            <a:r>
              <a:rPr lang="en-NZ" dirty="0"/>
              <a:t>“My ex partner signed the house over to me, I am very lucky in that regard.”</a:t>
            </a:r>
          </a:p>
          <a:p>
            <a:endParaRPr lang="en-NZ" dirty="0"/>
          </a:p>
          <a:p>
            <a:r>
              <a:rPr lang="en-NZ" dirty="0"/>
              <a:t>“Living in motor home.”</a:t>
            </a:r>
          </a:p>
          <a:p>
            <a:endParaRPr lang="en-NZ" dirty="0"/>
          </a:p>
          <a:p>
            <a:r>
              <a:rPr lang="en-NZ" dirty="0"/>
              <a:t>“Would be nice to have two bedrooms - my bed is in the lounge.”</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13</a:t>
            </a:fld>
            <a:endParaRPr lang="en-NZ"/>
          </a:p>
        </p:txBody>
      </p:sp>
    </p:spTree>
    <p:extLst>
      <p:ext uri="{BB962C8B-B14F-4D97-AF65-F5344CB8AC3E}">
        <p14:creationId xmlns:p14="http://schemas.microsoft.com/office/powerpoint/2010/main" val="37131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“Originally I was treated very badly. Then GRG helped me, we had a big meeting with</a:t>
            </a:r>
          </a:p>
          <a:p>
            <a:r>
              <a:rPr lang="en-NZ" dirty="0"/>
              <a:t>the Officials from WINZ and was able to obtain the Unsupported Child Benefit. Now</a:t>
            </a:r>
          </a:p>
          <a:p>
            <a:r>
              <a:rPr lang="en-NZ" dirty="0"/>
              <a:t>WINZ bend over backwards for me and are very helpful”</a:t>
            </a:r>
          </a:p>
          <a:p>
            <a:endParaRPr lang="en-NZ" dirty="0"/>
          </a:p>
          <a:p>
            <a:r>
              <a:rPr lang="en-NZ" dirty="0"/>
              <a:t>“I absolutely detest going there for support. I wonder if they are paid by a system</a:t>
            </a:r>
          </a:p>
          <a:p>
            <a:r>
              <a:rPr lang="en-NZ" dirty="0"/>
              <a:t>where they do not help those that request assistance.”</a:t>
            </a:r>
          </a:p>
          <a:p>
            <a:endParaRPr lang="en-NZ" dirty="0"/>
          </a:p>
          <a:p>
            <a:r>
              <a:rPr lang="en-NZ" dirty="0"/>
              <a:t>“It has been horrible and degrading and they tried to not give me what I was entitled</a:t>
            </a:r>
          </a:p>
          <a:p>
            <a:r>
              <a:rPr lang="en-NZ" dirty="0"/>
              <a:t>to.”</a:t>
            </a:r>
          </a:p>
          <a:p>
            <a:endParaRPr lang="en-NZ" dirty="0"/>
          </a:p>
          <a:p>
            <a:r>
              <a:rPr lang="en-NZ" dirty="0"/>
              <a:t>“Such a humiliating and degrading experience.”</a:t>
            </a:r>
          </a:p>
          <a:p>
            <a:endParaRPr lang="en-NZ" dirty="0"/>
          </a:p>
          <a:p>
            <a:r>
              <a:rPr lang="en-NZ" dirty="0"/>
              <a:t>“They do the best they can within their boundaries, but I have been told incorrect</a:t>
            </a:r>
          </a:p>
          <a:p>
            <a:r>
              <a:rPr lang="en-NZ" dirty="0"/>
              <a:t>things in the past.”</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14</a:t>
            </a:fld>
            <a:endParaRPr lang="en-NZ"/>
          </a:p>
        </p:txBody>
      </p:sp>
    </p:spTree>
    <p:extLst>
      <p:ext uri="{BB962C8B-B14F-4D97-AF65-F5344CB8AC3E}">
        <p14:creationId xmlns:p14="http://schemas.microsoft.com/office/powerpoint/2010/main" val="365554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“When I applied for UCB I got together all my paper work and parenting court orders.</a:t>
            </a:r>
          </a:p>
          <a:p>
            <a:r>
              <a:rPr lang="en-NZ" dirty="0"/>
              <a:t>I waited for a reply and got a phone call to say that I was not entitled to the benefit</a:t>
            </a:r>
          </a:p>
          <a:p>
            <a:r>
              <a:rPr lang="en-NZ" dirty="0"/>
              <a:t>for the children. I had to write to Paula Bennett [Government Minister] so I could</a:t>
            </a:r>
          </a:p>
          <a:p>
            <a:r>
              <a:rPr lang="en-NZ" dirty="0"/>
              <a:t>receive it. My case manager was so embarrassed that I had been turned down. The</a:t>
            </a:r>
          </a:p>
          <a:p>
            <a:r>
              <a:rPr lang="en-NZ" dirty="0"/>
              <a:t>staff can be very rude and make you feel like you are </a:t>
            </a:r>
            <a:r>
              <a:rPr lang="en-NZ" dirty="0" err="1"/>
              <a:t>bludging</a:t>
            </a:r>
            <a:r>
              <a:rPr lang="en-NZ" dirty="0"/>
              <a:t> off them when it is</a:t>
            </a:r>
          </a:p>
          <a:p>
            <a:r>
              <a:rPr lang="en-NZ" dirty="0"/>
              <a:t>government money and not their own.”</a:t>
            </a:r>
          </a:p>
          <a:p>
            <a:endParaRPr lang="en-NZ" dirty="0"/>
          </a:p>
          <a:p>
            <a:r>
              <a:rPr lang="en-NZ" dirty="0"/>
              <a:t>“I have given up on Work and Income as I have been told that we earn "too much"</a:t>
            </a:r>
          </a:p>
          <a:p>
            <a:r>
              <a:rPr lang="en-NZ" dirty="0"/>
              <a:t>and do not qualify for support”</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15</a:t>
            </a:fld>
            <a:endParaRPr lang="en-NZ"/>
          </a:p>
        </p:txBody>
      </p:sp>
    </p:spTree>
    <p:extLst>
      <p:ext uri="{BB962C8B-B14F-4D97-AF65-F5344CB8AC3E}">
        <p14:creationId xmlns:p14="http://schemas.microsoft.com/office/powerpoint/2010/main" val="8149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“Need to calm him, restrain him, he can attack me, go for cover. CFYS came most</a:t>
            </a:r>
          </a:p>
          <a:p>
            <a:r>
              <a:rPr lang="en-NZ" dirty="0"/>
              <a:t>recently. They are useless and don't know what to do with him. Go to all these</a:t>
            </a:r>
          </a:p>
          <a:p>
            <a:r>
              <a:rPr lang="en-NZ" dirty="0"/>
              <a:t>meetings.”</a:t>
            </a:r>
          </a:p>
          <a:p>
            <a:endParaRPr lang="en-NZ" dirty="0"/>
          </a:p>
          <a:p>
            <a:r>
              <a:rPr lang="en-NZ" dirty="0"/>
              <a:t>“One child is currently going through youth court on assault charges. The older child</a:t>
            </a:r>
          </a:p>
          <a:p>
            <a:r>
              <a:rPr lang="en-NZ" dirty="0"/>
              <a:t>now does not use violence and has not for some time”</a:t>
            </a:r>
          </a:p>
          <a:p>
            <a:endParaRPr lang="en-NZ" dirty="0"/>
          </a:p>
          <a:p>
            <a:r>
              <a:rPr lang="en-NZ" dirty="0"/>
              <a:t>“Held her until she calmed down and took her to </a:t>
            </a:r>
            <a:r>
              <a:rPr lang="en-NZ" dirty="0" err="1"/>
              <a:t>Marinoto</a:t>
            </a:r>
            <a:r>
              <a:rPr lang="en-NZ" dirty="0"/>
              <a:t> for therapy”</a:t>
            </a:r>
          </a:p>
          <a:p>
            <a:endParaRPr lang="en-NZ" dirty="0"/>
          </a:p>
          <a:p>
            <a:r>
              <a:rPr lang="en-NZ" dirty="0"/>
              <a:t>“He's only a little guy right now but I can see all sorts of trouble ahead as he develops</a:t>
            </a:r>
          </a:p>
          <a:p>
            <a:r>
              <a:rPr lang="en-NZ" dirty="0"/>
              <a:t>if I don’t get some help and support”</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16</a:t>
            </a:fld>
            <a:endParaRPr lang="en-NZ"/>
          </a:p>
        </p:txBody>
      </p:sp>
    </p:spTree>
    <p:extLst>
      <p:ext uri="{BB962C8B-B14F-4D97-AF65-F5344CB8AC3E}">
        <p14:creationId xmlns:p14="http://schemas.microsoft.com/office/powerpoint/2010/main" val="120937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“CYFS could not wash their hands of us quickly enough. No support whatsoever once</a:t>
            </a:r>
          </a:p>
          <a:p>
            <a:r>
              <a:rPr lang="en-NZ" dirty="0"/>
              <a:t>they had written the report that convinced the Family Court to allocate the children</a:t>
            </a:r>
          </a:p>
          <a:p>
            <a:r>
              <a:rPr lang="en-NZ" dirty="0"/>
              <a:t>to my care. I asked for a FGC, but nothing was forthcoming.”</a:t>
            </a:r>
          </a:p>
          <a:p>
            <a:endParaRPr lang="en-NZ" dirty="0"/>
          </a:p>
          <a:p>
            <a:r>
              <a:rPr lang="en-NZ" dirty="0"/>
              <a:t>“CYF was supposed to be there during her childhood but weren't. CYF sent us to</a:t>
            </a:r>
          </a:p>
          <a:p>
            <a:r>
              <a:rPr lang="en-NZ" dirty="0"/>
              <a:t>family court, it cost $17,000. We had a lot of issues but we couldn't afford to go back</a:t>
            </a:r>
          </a:p>
          <a:p>
            <a:r>
              <a:rPr lang="en-NZ" dirty="0"/>
              <a:t>to court.”</a:t>
            </a:r>
          </a:p>
          <a:p>
            <a:endParaRPr lang="en-NZ" dirty="0"/>
          </a:p>
        </p:txBody>
      </p:sp>
      <p:sp>
        <p:nvSpPr>
          <p:cNvPr id="4" name="Slide Number Placeholder 3"/>
          <p:cNvSpPr>
            <a:spLocks noGrp="1"/>
          </p:cNvSpPr>
          <p:nvPr>
            <p:ph type="sldNum" sz="quarter" idx="10"/>
          </p:nvPr>
        </p:nvSpPr>
        <p:spPr/>
        <p:txBody>
          <a:bodyPr/>
          <a:lstStyle/>
          <a:p>
            <a:fld id="{1E806A40-E2EE-4790-A871-259FE4B2F341}" type="slidenum">
              <a:rPr lang="en-NZ" smtClean="0"/>
              <a:pPr/>
              <a:t>17</a:t>
            </a:fld>
            <a:endParaRPr lang="en-NZ"/>
          </a:p>
        </p:txBody>
      </p:sp>
    </p:spTree>
    <p:extLst>
      <p:ext uri="{BB962C8B-B14F-4D97-AF65-F5344CB8AC3E}">
        <p14:creationId xmlns:p14="http://schemas.microsoft.com/office/powerpoint/2010/main" val="291048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“CYFS could not wash their hands of us quickly enough. No support whatsoever once</a:t>
            </a:r>
          </a:p>
          <a:p>
            <a:r>
              <a:rPr lang="en-NZ" dirty="0"/>
              <a:t>they had written the report that convinced the Family Court to allocate the children</a:t>
            </a:r>
          </a:p>
          <a:p>
            <a:r>
              <a:rPr lang="en-NZ" dirty="0"/>
              <a:t>to my care. I asked for a FGC, but nothing was forthcoming.”</a:t>
            </a:r>
          </a:p>
          <a:p>
            <a:endParaRPr lang="en-NZ" dirty="0"/>
          </a:p>
          <a:p>
            <a:r>
              <a:rPr lang="en-NZ" dirty="0"/>
              <a:t>“CYF was supposed to be there during her childhood but weren't. CYF sent us to</a:t>
            </a:r>
          </a:p>
          <a:p>
            <a:r>
              <a:rPr lang="en-NZ" dirty="0"/>
              <a:t>family court, it cost $17,000. We had a lot of issues but we couldn't afford to go back</a:t>
            </a:r>
          </a:p>
          <a:p>
            <a:r>
              <a:rPr lang="en-NZ" dirty="0"/>
              <a:t>to court.”</a:t>
            </a:r>
          </a:p>
          <a:p>
            <a:endParaRPr lang="en-NZ" dirty="0"/>
          </a:p>
        </p:txBody>
      </p:sp>
      <p:sp>
        <p:nvSpPr>
          <p:cNvPr id="4" name="Slide Number Placeholder 3"/>
          <p:cNvSpPr>
            <a:spLocks noGrp="1"/>
          </p:cNvSpPr>
          <p:nvPr>
            <p:ph type="sldNum" sz="quarter" idx="10"/>
          </p:nvPr>
        </p:nvSpPr>
        <p:spPr/>
        <p:txBody>
          <a:bodyPr/>
          <a:lstStyle/>
          <a:p>
            <a:fld id="{1E806A40-E2EE-4790-A871-259FE4B2F341}" type="slidenum">
              <a:rPr lang="en-NZ" smtClean="0"/>
              <a:pPr/>
              <a:t>18</a:t>
            </a:fld>
            <a:endParaRPr lang="en-NZ"/>
          </a:p>
        </p:txBody>
      </p:sp>
    </p:spTree>
    <p:extLst>
      <p:ext uri="{BB962C8B-B14F-4D97-AF65-F5344CB8AC3E}">
        <p14:creationId xmlns:p14="http://schemas.microsoft.com/office/powerpoint/2010/main" val="83254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Out of 1270 children, nearly half had come into grandparent care as a result of a</a:t>
            </a:r>
          </a:p>
          <a:p>
            <a:r>
              <a:rPr lang="en-NZ" dirty="0"/>
              <a:t>combination of drug addiction, domestic violence, family breakdown, neglect, </a:t>
            </a:r>
            <a:r>
              <a:rPr lang="en-NZ" dirty="0" err="1"/>
              <a:t>noncoping</a:t>
            </a:r>
            <a:r>
              <a:rPr lang="en-NZ" dirty="0"/>
              <a:t> parents and/or alcohol abuse.</a:t>
            </a:r>
          </a:p>
          <a:p>
            <a:endParaRPr lang="en-NZ" dirty="0"/>
          </a:p>
          <a:p>
            <a:r>
              <a:rPr lang="en-NZ" dirty="0"/>
              <a:t>Many of the children are physically or emotionally damaged have congenital</a:t>
            </a:r>
          </a:p>
          <a:p>
            <a:r>
              <a:rPr lang="en-NZ" dirty="0"/>
              <a:t>problems such as FAS or are P babies.</a:t>
            </a:r>
          </a:p>
        </p:txBody>
      </p:sp>
      <p:sp>
        <p:nvSpPr>
          <p:cNvPr id="4" name="Slide Number Placeholder 3"/>
          <p:cNvSpPr>
            <a:spLocks noGrp="1"/>
          </p:cNvSpPr>
          <p:nvPr>
            <p:ph type="sldNum" sz="quarter" idx="10"/>
          </p:nvPr>
        </p:nvSpPr>
        <p:spPr/>
        <p:txBody>
          <a:bodyPr/>
          <a:lstStyle/>
          <a:p>
            <a:fld id="{1E806A40-E2EE-4790-A871-259FE4B2F341}" type="slidenum">
              <a:rPr lang="en-NZ" smtClean="0"/>
              <a:pPr/>
              <a:t>19</a:t>
            </a:fld>
            <a:endParaRPr lang="en-NZ"/>
          </a:p>
        </p:txBody>
      </p:sp>
    </p:spTree>
    <p:extLst>
      <p:ext uri="{BB962C8B-B14F-4D97-AF65-F5344CB8AC3E}">
        <p14:creationId xmlns:p14="http://schemas.microsoft.com/office/powerpoint/2010/main" val="206270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For the first time ever in 2013, the Census asked questions about grandparent carers.</a:t>
            </a:r>
          </a:p>
          <a:p>
            <a:r>
              <a:rPr lang="en-NZ" dirty="0"/>
              <a:t>Notable was the wide age distribution, the different family formations, the overrepresented</a:t>
            </a:r>
          </a:p>
          <a:p>
            <a:endParaRPr lang="en-NZ" dirty="0"/>
          </a:p>
          <a:p>
            <a:r>
              <a:rPr lang="en-NZ" dirty="0"/>
              <a:t>Māori population and their residence primarily in the northern half of</a:t>
            </a:r>
          </a:p>
          <a:p>
            <a:r>
              <a:rPr lang="en-NZ" dirty="0"/>
              <a:t>the North Island.</a:t>
            </a:r>
          </a:p>
        </p:txBody>
      </p:sp>
      <p:sp>
        <p:nvSpPr>
          <p:cNvPr id="4" name="Slide Number Placeholder 3"/>
          <p:cNvSpPr>
            <a:spLocks noGrp="1"/>
          </p:cNvSpPr>
          <p:nvPr>
            <p:ph type="sldNum" sz="quarter" idx="10"/>
          </p:nvPr>
        </p:nvSpPr>
        <p:spPr/>
        <p:txBody>
          <a:bodyPr/>
          <a:lstStyle/>
          <a:p>
            <a:fld id="{1E806A40-E2EE-4790-A871-259FE4B2F341}" type="slidenum">
              <a:rPr lang="en-NZ" smtClean="0"/>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Other reasons include mental, physical illness, disability, death, imprisonment, child</a:t>
            </a:r>
          </a:p>
          <a:p>
            <a:r>
              <a:rPr lang="en-NZ" dirty="0"/>
              <a:t>abuse or abandonment. Many parents were also very young.</a:t>
            </a:r>
          </a:p>
          <a:p>
            <a:endParaRPr lang="en-NZ" dirty="0"/>
          </a:p>
          <a:p>
            <a:r>
              <a:rPr lang="en-NZ" dirty="0"/>
              <a:t>Participants between them have written 28,000 words explaining how the children</a:t>
            </a:r>
          </a:p>
          <a:p>
            <a:r>
              <a:rPr lang="en-NZ" dirty="0"/>
              <a:t>came into their care and this data will be analysed separately.</a:t>
            </a:r>
          </a:p>
          <a:p>
            <a:endParaRPr lang="en-NZ" dirty="0"/>
          </a:p>
          <a:p>
            <a:r>
              <a:rPr lang="en-NZ" dirty="0"/>
              <a:t>Due to the range of problems that the parents have, maintaining good access and</a:t>
            </a:r>
          </a:p>
          <a:p>
            <a:r>
              <a:rPr lang="en-NZ" dirty="0"/>
              <a:t>visiting is a source of stress and heartache for the grandparents and the children.</a:t>
            </a:r>
          </a:p>
          <a:p>
            <a:endParaRPr lang="en-NZ" dirty="0"/>
          </a:p>
          <a:p>
            <a:r>
              <a:rPr lang="en-NZ" dirty="0"/>
              <a:t>The most common access occurs randomly, and the benefits to the children varied</a:t>
            </a:r>
          </a:p>
          <a:p>
            <a:r>
              <a:rPr lang="en-NZ" dirty="0"/>
              <a:t>from very harmful upwards.</a:t>
            </a:r>
          </a:p>
        </p:txBody>
      </p:sp>
      <p:sp>
        <p:nvSpPr>
          <p:cNvPr id="4" name="Slide Number Placeholder 3"/>
          <p:cNvSpPr>
            <a:spLocks noGrp="1"/>
          </p:cNvSpPr>
          <p:nvPr>
            <p:ph type="sldNum" sz="quarter" idx="10"/>
          </p:nvPr>
        </p:nvSpPr>
        <p:spPr/>
        <p:txBody>
          <a:bodyPr/>
          <a:lstStyle/>
          <a:p>
            <a:fld id="{1E806A40-E2EE-4790-A871-259FE4B2F341}" type="slidenum">
              <a:rPr lang="en-NZ" smtClean="0"/>
              <a:pPr/>
              <a:t>20</a:t>
            </a:fld>
            <a:endParaRPr lang="en-NZ"/>
          </a:p>
        </p:txBody>
      </p:sp>
    </p:spTree>
    <p:extLst>
      <p:ext uri="{BB962C8B-B14F-4D97-AF65-F5344CB8AC3E}">
        <p14:creationId xmlns:p14="http://schemas.microsoft.com/office/powerpoint/2010/main" val="274837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Other reasons include mental, physical illness, disability, death, imprisonment, child</a:t>
            </a:r>
          </a:p>
          <a:p>
            <a:r>
              <a:rPr lang="en-NZ" dirty="0"/>
              <a:t>abuse or abandonment. Many parents were also very young.</a:t>
            </a:r>
          </a:p>
          <a:p>
            <a:endParaRPr lang="en-NZ" dirty="0"/>
          </a:p>
          <a:p>
            <a:r>
              <a:rPr lang="en-NZ" dirty="0"/>
              <a:t>Participants between them have written 28,000 words explaining how the children</a:t>
            </a:r>
          </a:p>
          <a:p>
            <a:r>
              <a:rPr lang="en-NZ" dirty="0"/>
              <a:t>came into their care and this data will be analysed separately.</a:t>
            </a:r>
          </a:p>
          <a:p>
            <a:endParaRPr lang="en-NZ" dirty="0"/>
          </a:p>
          <a:p>
            <a:r>
              <a:rPr lang="en-NZ" dirty="0"/>
              <a:t>Due to the range of problems that the parents have, maintaining good access and</a:t>
            </a:r>
          </a:p>
          <a:p>
            <a:r>
              <a:rPr lang="en-NZ" dirty="0"/>
              <a:t>visiting is a source of stress and heartache for the grandparents and the children.</a:t>
            </a:r>
          </a:p>
          <a:p>
            <a:endParaRPr lang="en-NZ" dirty="0"/>
          </a:p>
          <a:p>
            <a:r>
              <a:rPr lang="en-NZ" dirty="0"/>
              <a:t>The most common access occurs randomly, and the benefits to the children varied</a:t>
            </a:r>
          </a:p>
          <a:p>
            <a:r>
              <a:rPr lang="en-NZ" dirty="0"/>
              <a:t>from very harmful upwards.</a:t>
            </a:r>
          </a:p>
          <a:p>
            <a:endParaRPr lang="en-NZ" dirty="0"/>
          </a:p>
        </p:txBody>
      </p:sp>
      <p:sp>
        <p:nvSpPr>
          <p:cNvPr id="4" name="Slide Number Placeholder 3"/>
          <p:cNvSpPr>
            <a:spLocks noGrp="1"/>
          </p:cNvSpPr>
          <p:nvPr>
            <p:ph type="sldNum" sz="quarter" idx="10"/>
          </p:nvPr>
        </p:nvSpPr>
        <p:spPr/>
        <p:txBody>
          <a:bodyPr/>
          <a:lstStyle/>
          <a:p>
            <a:fld id="{1E806A40-E2EE-4790-A871-259FE4B2F341}" type="slidenum">
              <a:rPr lang="en-NZ" smtClean="0"/>
              <a:pPr/>
              <a:t>21</a:t>
            </a:fld>
            <a:endParaRPr lang="en-NZ"/>
          </a:p>
        </p:txBody>
      </p:sp>
    </p:spTree>
    <p:extLst>
      <p:ext uri="{BB962C8B-B14F-4D97-AF65-F5344CB8AC3E}">
        <p14:creationId xmlns:p14="http://schemas.microsoft.com/office/powerpoint/2010/main" val="158963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Most of the children are in good physical, mental, emotional and behavioural health.</a:t>
            </a:r>
          </a:p>
          <a:p>
            <a:endParaRPr lang="en-NZ" dirty="0"/>
          </a:p>
          <a:p>
            <a:r>
              <a:rPr lang="en-NZ" dirty="0"/>
              <a:t>They are least likely to have mental illnesses and most likely to have behavioural or</a:t>
            </a:r>
          </a:p>
          <a:p>
            <a:r>
              <a:rPr lang="en-NZ" dirty="0"/>
              <a:t>emotional problems.</a:t>
            </a:r>
          </a:p>
          <a:p>
            <a:endParaRPr lang="en-NZ" dirty="0"/>
          </a:p>
          <a:p>
            <a:r>
              <a:rPr lang="en-NZ" dirty="0"/>
              <a:t>Some have very severe and enduring problems.</a:t>
            </a:r>
          </a:p>
        </p:txBody>
      </p:sp>
      <p:sp>
        <p:nvSpPr>
          <p:cNvPr id="4" name="Slide Number Placeholder 3"/>
          <p:cNvSpPr>
            <a:spLocks noGrp="1"/>
          </p:cNvSpPr>
          <p:nvPr>
            <p:ph type="sldNum" sz="quarter" idx="10"/>
          </p:nvPr>
        </p:nvSpPr>
        <p:spPr/>
        <p:txBody>
          <a:bodyPr/>
          <a:lstStyle/>
          <a:p>
            <a:fld id="{1E806A40-E2EE-4790-A871-259FE4B2F341}" type="slidenum">
              <a:rPr lang="en-NZ" smtClean="0"/>
              <a:pPr/>
              <a:t>22</a:t>
            </a:fld>
            <a:endParaRPr lang="en-NZ"/>
          </a:p>
        </p:txBody>
      </p:sp>
    </p:spTree>
    <p:extLst>
      <p:ext uri="{BB962C8B-B14F-4D97-AF65-F5344CB8AC3E}">
        <p14:creationId xmlns:p14="http://schemas.microsoft.com/office/powerpoint/2010/main" val="1048428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Of health problems associated with deprivation, anxiety, lack of confidence, skin</a:t>
            </a:r>
          </a:p>
          <a:p>
            <a:r>
              <a:rPr lang="en-NZ" dirty="0"/>
              <a:t>problems, asthma and sleep problems were most common.</a:t>
            </a:r>
          </a:p>
          <a:p>
            <a:endParaRPr lang="en-NZ" dirty="0"/>
          </a:p>
          <a:p>
            <a:r>
              <a:rPr lang="en-NZ" dirty="0"/>
              <a:t>Only a relatively small percentage had diagnosed psychological problems. In many</a:t>
            </a:r>
          </a:p>
          <a:p>
            <a:r>
              <a:rPr lang="en-NZ" dirty="0"/>
              <a:t>cases, there were difficulties in getting a diagnosis, not that there was nothing wrong.</a:t>
            </a:r>
          </a:p>
          <a:p>
            <a:endParaRPr lang="en-NZ" dirty="0"/>
          </a:p>
        </p:txBody>
      </p:sp>
      <p:sp>
        <p:nvSpPr>
          <p:cNvPr id="4" name="Slide Number Placeholder 3"/>
          <p:cNvSpPr>
            <a:spLocks noGrp="1"/>
          </p:cNvSpPr>
          <p:nvPr>
            <p:ph type="sldNum" sz="quarter" idx="10"/>
          </p:nvPr>
        </p:nvSpPr>
        <p:spPr/>
        <p:txBody>
          <a:bodyPr/>
          <a:lstStyle/>
          <a:p>
            <a:fld id="{1E806A40-E2EE-4790-A871-259FE4B2F341}" type="slidenum">
              <a:rPr lang="en-NZ" smtClean="0"/>
              <a:pPr/>
              <a:t>23</a:t>
            </a:fld>
            <a:endParaRPr lang="en-NZ"/>
          </a:p>
        </p:txBody>
      </p:sp>
    </p:spTree>
    <p:extLst>
      <p:ext uri="{BB962C8B-B14F-4D97-AF65-F5344CB8AC3E}">
        <p14:creationId xmlns:p14="http://schemas.microsoft.com/office/powerpoint/2010/main" val="3574909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nearly three quarters of participants, schools were viewed as supportive and</a:t>
            </a:r>
          </a:p>
          <a:p>
            <a:r>
              <a:rPr lang="en-NZ" dirty="0"/>
              <a:t>effective. But some only allowed to attend school a few hours a day, or are home</a:t>
            </a:r>
          </a:p>
          <a:p>
            <a:r>
              <a:rPr lang="en-NZ" dirty="0"/>
              <a:t>schooled, or in private school, or have difficult experiences at </a:t>
            </a:r>
            <a:r>
              <a:rPr lang="en-NZ"/>
              <a:t>school.</a:t>
            </a:r>
          </a:p>
          <a:p>
            <a:endParaRPr lang="en-NZ" dirty="0"/>
          </a:p>
          <a:p>
            <a:r>
              <a:rPr lang="en-NZ" dirty="0"/>
              <a:t>The behaviour and emotional problems of the children, and disabilities, interfere with</a:t>
            </a:r>
          </a:p>
          <a:p>
            <a:r>
              <a:rPr lang="en-NZ" dirty="0"/>
              <a:t>their ability to get a good education.</a:t>
            </a:r>
          </a:p>
        </p:txBody>
      </p:sp>
      <p:sp>
        <p:nvSpPr>
          <p:cNvPr id="4" name="Slide Number Placeholder 3"/>
          <p:cNvSpPr>
            <a:spLocks noGrp="1"/>
          </p:cNvSpPr>
          <p:nvPr>
            <p:ph type="sldNum" sz="quarter" idx="10"/>
          </p:nvPr>
        </p:nvSpPr>
        <p:spPr/>
        <p:txBody>
          <a:bodyPr/>
          <a:lstStyle/>
          <a:p>
            <a:fld id="{1E806A40-E2EE-4790-A871-259FE4B2F341}" type="slidenum">
              <a:rPr lang="en-NZ" smtClean="0"/>
              <a:pPr/>
              <a:t>24</a:t>
            </a:fld>
            <a:endParaRPr lang="en-NZ"/>
          </a:p>
        </p:txBody>
      </p:sp>
    </p:spTree>
    <p:extLst>
      <p:ext uri="{BB962C8B-B14F-4D97-AF65-F5344CB8AC3E}">
        <p14:creationId xmlns:p14="http://schemas.microsoft.com/office/powerpoint/2010/main" val="399396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There is a bi-modal distribution of incomes.</a:t>
            </a:r>
          </a:p>
          <a:p>
            <a:r>
              <a:rPr lang="en-NZ" dirty="0"/>
              <a:t>Sole grandparent families have much lower incomes, on average, than two grandparent families.</a:t>
            </a:r>
          </a:p>
          <a:p>
            <a:endParaRPr lang="en-NZ" dirty="0"/>
          </a:p>
          <a:p>
            <a:r>
              <a:rPr lang="en-NZ" dirty="0"/>
              <a:t>As well around two-thirds of such families are clustered in 40% of deprivation deciles</a:t>
            </a:r>
          </a:p>
          <a:p>
            <a:r>
              <a:rPr lang="en-NZ" dirty="0"/>
              <a:t>– 6-10 - meaning that many of the families are below the accepted poverty line.</a:t>
            </a:r>
          </a:p>
          <a:p>
            <a:endParaRPr lang="en-NZ" dirty="0"/>
          </a:p>
        </p:txBody>
      </p:sp>
      <p:sp>
        <p:nvSpPr>
          <p:cNvPr id="4" name="Slide Number Placeholder 3"/>
          <p:cNvSpPr>
            <a:spLocks noGrp="1"/>
          </p:cNvSpPr>
          <p:nvPr>
            <p:ph type="sldNum" sz="quarter" idx="10"/>
          </p:nvPr>
        </p:nvSpPr>
        <p:spPr/>
        <p:txBody>
          <a:bodyPr/>
          <a:lstStyle/>
          <a:p>
            <a:fld id="{1E806A40-E2EE-4790-A871-259FE4B2F341}" type="slidenum">
              <a:rPr lang="en-NZ" smtClean="0"/>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Our survey was really long and some people did not complete. Nevertheless, we</a:t>
            </a:r>
          </a:p>
          <a:p>
            <a:r>
              <a:rPr lang="en-NZ" dirty="0"/>
              <a:t>think this is the largest study of its kind every completed.</a:t>
            </a:r>
          </a:p>
          <a:p>
            <a:endParaRPr lang="en-NZ" dirty="0"/>
          </a:p>
          <a:p>
            <a:r>
              <a:rPr lang="en-NZ" dirty="0"/>
              <a:t>In this first report we are skimming over the surface with the main findings.</a:t>
            </a:r>
          </a:p>
          <a:p>
            <a:endParaRPr lang="en-NZ" dirty="0"/>
          </a:p>
          <a:p>
            <a:r>
              <a:rPr lang="en-NZ" dirty="0"/>
              <a:t>Other reports will follow over the next few months: the family court experiences of the families, a report on the Māori participants, alcohol abuse and drug addiction, reasons for coming into care, family stories and a report on the 44 great-grandparent families included here.</a:t>
            </a:r>
          </a:p>
          <a:p>
            <a:endParaRPr lang="en-NZ" dirty="0"/>
          </a:p>
        </p:txBody>
      </p:sp>
      <p:sp>
        <p:nvSpPr>
          <p:cNvPr id="4" name="Slide Number Placeholder 3"/>
          <p:cNvSpPr>
            <a:spLocks noGrp="1"/>
          </p:cNvSpPr>
          <p:nvPr>
            <p:ph type="sldNum" sz="quarter" idx="10"/>
          </p:nvPr>
        </p:nvSpPr>
        <p:spPr/>
        <p:txBody>
          <a:bodyPr/>
          <a:lstStyle/>
          <a:p>
            <a:fld id="{1E806A40-E2EE-4790-A871-259FE4B2F341}" type="slidenum">
              <a:rPr lang="en-NZ" smtClean="0"/>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Modal income $30-40,000 of participants.</a:t>
            </a:r>
          </a:p>
          <a:p>
            <a:endParaRPr lang="en-NZ" dirty="0"/>
          </a:p>
          <a:p>
            <a:r>
              <a:rPr lang="en-NZ" dirty="0"/>
              <a:t>48% are employed or self-employed</a:t>
            </a:r>
          </a:p>
          <a:p>
            <a:endParaRPr lang="en-NZ" dirty="0"/>
          </a:p>
          <a:p>
            <a:r>
              <a:rPr lang="en-NZ" dirty="0"/>
              <a:t>Many changed their employment status when they took on their grandchildren.</a:t>
            </a:r>
          </a:p>
          <a:p>
            <a:endParaRPr lang="en-NZ" dirty="0"/>
          </a:p>
          <a:p>
            <a:r>
              <a:rPr lang="en-NZ" dirty="0"/>
              <a:t>“Changed the whole pattern and lifestyle. Now had to take up all the responsibilities</a:t>
            </a:r>
          </a:p>
          <a:p>
            <a:r>
              <a:rPr lang="en-NZ" dirty="0"/>
              <a:t>of a parent. We are great grandparents.”</a:t>
            </a:r>
          </a:p>
          <a:p>
            <a:endParaRPr lang="en-NZ" dirty="0"/>
          </a:p>
        </p:txBody>
      </p:sp>
      <p:sp>
        <p:nvSpPr>
          <p:cNvPr id="4" name="Slide Number Placeholder 3"/>
          <p:cNvSpPr>
            <a:spLocks noGrp="1"/>
          </p:cNvSpPr>
          <p:nvPr>
            <p:ph type="sldNum" sz="quarter" idx="10"/>
          </p:nvPr>
        </p:nvSpPr>
        <p:spPr/>
        <p:txBody>
          <a:bodyPr/>
          <a:lstStyle/>
          <a:p>
            <a:fld id="{1E806A40-E2EE-4790-A871-259FE4B2F341}" type="slidenum">
              <a:rPr lang="en-NZ" smtClean="0"/>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24 partners were out of the workforce due to health including heart disease, accident</a:t>
            </a:r>
          </a:p>
          <a:p>
            <a:r>
              <a:rPr lang="en-NZ" dirty="0"/>
              <a:t>injury, COPD, cancer, stroke, muscular dystrophy and other disabilities.</a:t>
            </a:r>
          </a:p>
          <a:p>
            <a:endParaRPr lang="en-NZ" dirty="0"/>
          </a:p>
          <a:p>
            <a:r>
              <a:rPr lang="en-NZ" dirty="0"/>
              <a:t>“I stepped down from being a Principal”</a:t>
            </a:r>
          </a:p>
          <a:p>
            <a:endParaRPr lang="en-NZ" dirty="0"/>
          </a:p>
          <a:p>
            <a:r>
              <a:rPr lang="en-NZ" dirty="0"/>
              <a:t>“He has been sick and unable to work for the past 12 years. Our </a:t>
            </a:r>
            <a:r>
              <a:rPr lang="en-NZ" dirty="0" err="1"/>
              <a:t>moko</a:t>
            </a:r>
            <a:r>
              <a:rPr lang="en-NZ" dirty="0"/>
              <a:t> have</a:t>
            </a:r>
          </a:p>
          <a:p>
            <a:r>
              <a:rPr lang="en-NZ" dirty="0"/>
              <a:t>significant issues where they need an adult at home 24/7. One has an intellectual</a:t>
            </a:r>
          </a:p>
          <a:p>
            <a:r>
              <a:rPr lang="en-NZ" dirty="0"/>
              <a:t>disability and the other attends </a:t>
            </a:r>
            <a:r>
              <a:rPr lang="en-NZ" dirty="0" err="1"/>
              <a:t>kura</a:t>
            </a:r>
            <a:r>
              <a:rPr lang="en-NZ" dirty="0"/>
              <a:t> but is ADHD, behaviour and possibly bipolar”.</a:t>
            </a:r>
          </a:p>
          <a:p>
            <a:endParaRPr lang="en-NZ" dirty="0"/>
          </a:p>
          <a:p>
            <a:r>
              <a:rPr lang="en-NZ" dirty="0"/>
              <a:t>“I changed hours around. Still 40 but start at 8.30 to get kids to school. Half hour</a:t>
            </a:r>
          </a:p>
          <a:p>
            <a:r>
              <a:rPr lang="en-NZ" dirty="0"/>
              <a:t>lunch instead of one. After school care for one. Other is 14.”</a:t>
            </a:r>
          </a:p>
        </p:txBody>
      </p:sp>
      <p:sp>
        <p:nvSpPr>
          <p:cNvPr id="4" name="Slide Number Placeholder 3"/>
          <p:cNvSpPr>
            <a:spLocks noGrp="1"/>
          </p:cNvSpPr>
          <p:nvPr>
            <p:ph type="sldNum" sz="quarter" idx="10"/>
          </p:nvPr>
        </p:nvSpPr>
        <p:spPr/>
        <p:txBody>
          <a:bodyPr/>
          <a:lstStyle/>
          <a:p>
            <a:fld id="{1E806A40-E2EE-4790-A871-259FE4B2F341}" type="slidenum">
              <a:rPr lang="en-NZ" smtClean="0"/>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Many have an extended whanau structure. Other people living with the grandparent</a:t>
            </a:r>
          </a:p>
          <a:p>
            <a:r>
              <a:rPr lang="en-NZ" dirty="0"/>
              <a:t>families include:</a:t>
            </a:r>
          </a:p>
          <a:p>
            <a:endParaRPr lang="en-NZ" dirty="0"/>
          </a:p>
          <a:p>
            <a:r>
              <a:rPr lang="en-NZ" dirty="0"/>
              <a:t>Elderly boarder helps pay the mortgage (is 89)</a:t>
            </a:r>
          </a:p>
          <a:p>
            <a:endParaRPr lang="en-NZ" dirty="0"/>
          </a:p>
          <a:p>
            <a:r>
              <a:rPr lang="en-NZ" dirty="0"/>
              <a:t>Two daughters - one the mother, the other not</a:t>
            </a:r>
          </a:p>
          <a:p>
            <a:endParaRPr lang="en-NZ" dirty="0"/>
          </a:p>
          <a:p>
            <a:r>
              <a:rPr lang="en-NZ" dirty="0"/>
              <a:t>My disabled mother and my son (parent of the grandchild)</a:t>
            </a:r>
          </a:p>
          <a:p>
            <a:endParaRPr lang="en-NZ" dirty="0"/>
          </a:p>
          <a:p>
            <a:r>
              <a:rPr lang="en-NZ" dirty="0"/>
              <a:t>A 14 year old granddaughter which I don't claim for because her father didn't want</a:t>
            </a:r>
          </a:p>
          <a:p>
            <a:r>
              <a:rPr lang="en-NZ" dirty="0"/>
              <a:t>his wages affected. They have different fathers.</a:t>
            </a:r>
          </a:p>
          <a:p>
            <a:endParaRPr lang="en-NZ" dirty="0"/>
          </a:p>
          <a:p>
            <a:r>
              <a:rPr lang="en-NZ" dirty="0"/>
              <a:t>Our 34 year old daughter (not parent of children) who has cancer.</a:t>
            </a:r>
          </a:p>
          <a:p>
            <a:endParaRPr lang="en-NZ" dirty="0"/>
          </a:p>
          <a:p>
            <a:r>
              <a:rPr lang="en-NZ" dirty="0"/>
              <a:t>3 adult transgender daughters</a:t>
            </a:r>
          </a:p>
          <a:p>
            <a:endParaRPr lang="en-NZ" dirty="0"/>
          </a:p>
          <a:p>
            <a:r>
              <a:rPr lang="en-NZ" dirty="0"/>
              <a:t>Granddaughter who we raised now 24 and has a baby and raises her younger brother</a:t>
            </a:r>
          </a:p>
        </p:txBody>
      </p:sp>
      <p:sp>
        <p:nvSpPr>
          <p:cNvPr id="4" name="Slide Number Placeholder 3"/>
          <p:cNvSpPr>
            <a:spLocks noGrp="1"/>
          </p:cNvSpPr>
          <p:nvPr>
            <p:ph type="sldNum" sz="quarter" idx="10"/>
          </p:nvPr>
        </p:nvSpPr>
        <p:spPr/>
        <p:txBody>
          <a:bodyPr/>
          <a:lstStyle/>
          <a:p>
            <a:fld id="{1E806A40-E2EE-4790-A871-259FE4B2F341}" type="slidenum">
              <a:rPr lang="en-NZ" smtClean="0"/>
              <a:pPr/>
              <a:t>7</a:t>
            </a:fld>
            <a:endParaRPr lang="en-NZ"/>
          </a:p>
        </p:txBody>
      </p:sp>
    </p:spTree>
    <p:extLst>
      <p:ext uri="{BB962C8B-B14F-4D97-AF65-F5344CB8AC3E}">
        <p14:creationId xmlns:p14="http://schemas.microsoft.com/office/powerpoint/2010/main" val="92595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Themes –</a:t>
            </a:r>
          </a:p>
          <a:p>
            <a:endParaRPr lang="en-NZ" dirty="0"/>
          </a:p>
          <a:p>
            <a:r>
              <a:rPr lang="en-NZ" dirty="0"/>
              <a:t>“Love having the children!”</a:t>
            </a:r>
          </a:p>
          <a:p>
            <a:endParaRPr lang="en-NZ" dirty="0"/>
          </a:p>
          <a:p>
            <a:r>
              <a:rPr lang="en-NZ" dirty="0"/>
              <a:t>“This is not where I saw myself”</a:t>
            </a:r>
          </a:p>
          <a:p>
            <a:endParaRPr lang="en-NZ" dirty="0"/>
          </a:p>
          <a:p>
            <a:r>
              <a:rPr lang="en-NZ" dirty="0"/>
              <a:t>Parenting:</a:t>
            </a:r>
          </a:p>
          <a:p>
            <a:endParaRPr lang="en-NZ" dirty="0"/>
          </a:p>
          <a:p>
            <a:r>
              <a:rPr lang="en-NZ" dirty="0"/>
              <a:t>“Hard work”</a:t>
            </a:r>
          </a:p>
          <a:p>
            <a:endParaRPr lang="en-NZ" dirty="0"/>
          </a:p>
          <a:p>
            <a:r>
              <a:rPr lang="en-NZ" dirty="0"/>
              <a:t>“Stressful and tiring”</a:t>
            </a:r>
          </a:p>
          <a:p>
            <a:endParaRPr lang="en-NZ" dirty="0"/>
          </a:p>
          <a:p>
            <a:r>
              <a:rPr lang="en-NZ" dirty="0"/>
              <a:t>“I wouldn’t swap it for the world. It might be a hard road but to know my four</a:t>
            </a:r>
          </a:p>
          <a:p>
            <a:r>
              <a:rPr lang="en-NZ" dirty="0"/>
              <a:t>grandchildren and three great grandchildren did not get separate living conditions has</a:t>
            </a:r>
          </a:p>
          <a:p>
            <a:r>
              <a:rPr lang="en-NZ" dirty="0"/>
              <a:t>made it worthwhile. Being able to come into a whanau that they knew made the</a:t>
            </a:r>
          </a:p>
          <a:p>
            <a:r>
              <a:rPr lang="en-NZ" dirty="0"/>
              <a:t>transition a lot less stressful on the children.”</a:t>
            </a:r>
          </a:p>
        </p:txBody>
      </p:sp>
      <p:sp>
        <p:nvSpPr>
          <p:cNvPr id="4" name="Slide Number Placeholder 3"/>
          <p:cNvSpPr>
            <a:spLocks noGrp="1"/>
          </p:cNvSpPr>
          <p:nvPr>
            <p:ph type="sldNum" sz="quarter" idx="10"/>
          </p:nvPr>
        </p:nvSpPr>
        <p:spPr/>
        <p:txBody>
          <a:bodyPr/>
          <a:lstStyle/>
          <a:p>
            <a:fld id="{1E806A40-E2EE-4790-A871-259FE4B2F341}" type="slidenum">
              <a:rPr lang="en-NZ" smtClean="0"/>
              <a:pPr/>
              <a:t>8</a:t>
            </a:fld>
            <a:endParaRPr lang="en-NZ"/>
          </a:p>
        </p:txBody>
      </p:sp>
    </p:spTree>
    <p:extLst>
      <p:ext uri="{BB962C8B-B14F-4D97-AF65-F5344CB8AC3E}">
        <p14:creationId xmlns:p14="http://schemas.microsoft.com/office/powerpoint/2010/main" val="126379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74% have some health problems</a:t>
            </a:r>
          </a:p>
          <a:p>
            <a:endParaRPr lang="en-NZ" dirty="0"/>
          </a:p>
          <a:p>
            <a:r>
              <a:rPr lang="en-NZ" dirty="0"/>
              <a:t>High blood pressure, heart disease diabetes</a:t>
            </a:r>
          </a:p>
          <a:p>
            <a:endParaRPr lang="en-NZ" dirty="0"/>
          </a:p>
          <a:p>
            <a:r>
              <a:rPr lang="en-NZ" dirty="0"/>
              <a:t>Breathing difficulties, lung disease</a:t>
            </a:r>
          </a:p>
          <a:p>
            <a:endParaRPr lang="en-NZ" dirty="0"/>
          </a:p>
          <a:p>
            <a:r>
              <a:rPr lang="en-NZ" dirty="0"/>
              <a:t>Leg and foot pain, problems, replacements</a:t>
            </a:r>
          </a:p>
          <a:p>
            <a:endParaRPr lang="en-NZ" dirty="0"/>
          </a:p>
          <a:p>
            <a:r>
              <a:rPr lang="en-NZ" dirty="0"/>
              <a:t>Terminal illness</a:t>
            </a:r>
          </a:p>
          <a:p>
            <a:endParaRPr lang="en-NZ" dirty="0"/>
          </a:p>
          <a:p>
            <a:r>
              <a:rPr lang="en-NZ" dirty="0"/>
              <a:t>Anxiety, depression, PTSD…</a:t>
            </a:r>
          </a:p>
          <a:p>
            <a:endParaRPr lang="en-NZ" dirty="0"/>
          </a:p>
          <a:p>
            <a:r>
              <a:rPr lang="en-NZ" dirty="0"/>
              <a:t>“Spinal fusion x2 Colostomy The spirit is willing but the body is stuffed”</a:t>
            </a:r>
          </a:p>
          <a:p>
            <a:endParaRPr lang="en-NZ" dirty="0"/>
          </a:p>
          <a:p>
            <a:r>
              <a:rPr lang="en-NZ" dirty="0"/>
              <a:t>“Hip replacements, waiting for knee replacements, had to have bowel operation.”</a:t>
            </a:r>
          </a:p>
          <a:p>
            <a:endParaRPr lang="en-NZ" dirty="0"/>
          </a:p>
          <a:p>
            <a:r>
              <a:rPr lang="en-NZ" dirty="0"/>
              <a:t>“High blood pressure cholesterol and my own anxiety problems sometimes”.</a:t>
            </a:r>
          </a:p>
        </p:txBody>
      </p:sp>
      <p:sp>
        <p:nvSpPr>
          <p:cNvPr id="4" name="Slide Number Placeholder 3"/>
          <p:cNvSpPr>
            <a:spLocks noGrp="1"/>
          </p:cNvSpPr>
          <p:nvPr>
            <p:ph type="sldNum" sz="quarter" idx="10"/>
          </p:nvPr>
        </p:nvSpPr>
        <p:spPr/>
        <p:txBody>
          <a:bodyPr/>
          <a:lstStyle/>
          <a:p>
            <a:fld id="{1E806A40-E2EE-4790-A871-259FE4B2F341}" type="slidenum">
              <a:rPr lang="en-NZ" smtClean="0"/>
              <a:pPr/>
              <a:t>9</a:t>
            </a:fld>
            <a:endParaRPr lang="en-NZ"/>
          </a:p>
        </p:txBody>
      </p:sp>
    </p:spTree>
    <p:extLst>
      <p:ext uri="{BB962C8B-B14F-4D97-AF65-F5344CB8AC3E}">
        <p14:creationId xmlns:p14="http://schemas.microsoft.com/office/powerpoint/2010/main" val="277188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D62425FE-1A0C-416A-879A-49EFED1E9A90}"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62425FE-1A0C-416A-879A-49EFED1E9A90}"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62425FE-1A0C-416A-879A-49EFED1E9A90}"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62425FE-1A0C-416A-879A-49EFED1E9A90}"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2425FE-1A0C-416A-879A-49EFED1E9A90}"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D62425FE-1A0C-416A-879A-49EFED1E9A90}"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D62425FE-1A0C-416A-879A-49EFED1E9A90}" type="datetimeFigureOut">
              <a:rPr lang="en-US" smtClean="0"/>
              <a:pPr/>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62425FE-1A0C-416A-879A-49EFED1E9A90}" type="datetimeFigureOut">
              <a:rPr lang="en-US" smtClean="0"/>
              <a:pPr/>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425FE-1A0C-416A-879A-49EFED1E9A90}" type="datetimeFigureOut">
              <a:rPr lang="en-US" smtClean="0"/>
              <a:pPr/>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425FE-1A0C-416A-879A-49EFED1E9A90}"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425FE-1A0C-416A-879A-49EFED1E9A90}"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04F0-3E6B-47DA-B2D4-8E15EE171E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425FE-1A0C-416A-879A-49EFED1E9A90}" type="datetimeFigureOut">
              <a:rPr lang="en-US" smtClean="0"/>
              <a:pPr/>
              <a:t>9/14/2016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B04F0-3E6B-47DA-B2D4-8E15EE171E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9899" y="152400"/>
            <a:ext cx="11195231" cy="3225799"/>
          </a:xfrm>
        </p:spPr>
        <p:txBody>
          <a:bodyPr>
            <a:normAutofit/>
          </a:bodyPr>
          <a:lstStyle/>
          <a:p>
            <a:r>
              <a:rPr lang="en-US" sz="8000" dirty="0">
                <a:latin typeface="Arial" panose="020B0604020202020204" pitchFamily="34" charset="0"/>
                <a:cs typeface="Arial" panose="020B0604020202020204" pitchFamily="34" charset="0"/>
              </a:rPr>
              <a:t>Hear our voices!</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Grandparent whanau caregivers have their say</a:t>
            </a:r>
          </a:p>
        </p:txBody>
      </p:sp>
      <p:sp>
        <p:nvSpPr>
          <p:cNvPr id="3" name="Subtitle 2"/>
          <p:cNvSpPr>
            <a:spLocks noGrp="1"/>
          </p:cNvSpPr>
          <p:nvPr>
            <p:ph type="subTitle" idx="1"/>
          </p:nvPr>
        </p:nvSpPr>
        <p:spPr>
          <a:xfrm>
            <a:off x="279399" y="4140200"/>
            <a:ext cx="11594738" cy="1117600"/>
          </a:xfrm>
        </p:spPr>
        <p:txBody>
          <a:bodyPr>
            <a:normAutofit/>
          </a:bodyPr>
          <a:lstStyle/>
          <a:p>
            <a:r>
              <a:rPr lang="en-US" sz="3200" dirty="0">
                <a:solidFill>
                  <a:schemeClr val="tx2">
                    <a:lumMod val="75000"/>
                  </a:schemeClr>
                </a:solidFill>
                <a:latin typeface="Arial" panose="020B0604020202020204" pitchFamily="34" charset="0"/>
                <a:cs typeface="Arial" panose="020B0604020202020204" pitchFamily="34" charset="0"/>
              </a:rPr>
              <a:t>Report on the GRG (NZ) Trust research 2016</a:t>
            </a:r>
          </a:p>
        </p:txBody>
      </p:sp>
      <p:pic>
        <p:nvPicPr>
          <p:cNvPr id="4" name="Picture 3" descr="C:\Documents and Settings\Elle\My Documents\My Dropbox\pukeko stuff\Pukeko Research Illustrations 2\Pukeko Images 2\Pukeko_head shot 2.jpg"/>
          <p:cNvPicPr/>
          <p:nvPr/>
        </p:nvPicPr>
        <p:blipFill>
          <a:blip r:embed="rId3" cstate="print"/>
          <a:srcRect/>
          <a:stretch>
            <a:fillRect/>
          </a:stretch>
        </p:blipFill>
        <p:spPr bwMode="auto">
          <a:xfrm>
            <a:off x="8222674" y="5315095"/>
            <a:ext cx="1591886" cy="1542905"/>
          </a:xfrm>
          <a:prstGeom prst="rect">
            <a:avLst/>
          </a:prstGeom>
          <a:noFill/>
          <a:ln w="9525">
            <a:noFill/>
            <a:miter lim="800000"/>
            <a:headEnd/>
            <a:tailEnd/>
          </a:ln>
        </p:spPr>
      </p:pic>
      <p:pic>
        <p:nvPicPr>
          <p:cNvPr id="5" name="Picture 4"/>
          <p:cNvPicPr/>
          <p:nvPr/>
        </p:nvPicPr>
        <p:blipFill>
          <a:blip r:embed="rId4" cstate="print"/>
          <a:srcRect l="8642" t="16785" r="80656" b="65959"/>
          <a:stretch>
            <a:fillRect/>
          </a:stretch>
        </p:blipFill>
        <p:spPr bwMode="auto">
          <a:xfrm>
            <a:off x="5110298" y="5200106"/>
            <a:ext cx="1865268" cy="1657894"/>
          </a:xfrm>
          <a:prstGeom prst="rect">
            <a:avLst/>
          </a:prstGeom>
          <a:noFill/>
          <a:ln w="9525">
            <a:noFill/>
            <a:miter lim="800000"/>
            <a:headEnd/>
            <a:tailEnd/>
          </a:ln>
        </p:spPr>
      </p:pic>
      <p:pic>
        <p:nvPicPr>
          <p:cNvPr id="7" name="Picture 6"/>
          <p:cNvPicPr/>
          <p:nvPr/>
        </p:nvPicPr>
        <p:blipFill>
          <a:blip r:embed="rId5" cstate="print"/>
          <a:srcRect l="5300" t="14976" r="83237" b="71200"/>
          <a:stretch>
            <a:fillRect/>
          </a:stretch>
        </p:blipFill>
        <p:spPr bwMode="auto">
          <a:xfrm>
            <a:off x="2435828" y="5361668"/>
            <a:ext cx="1887977" cy="1496331"/>
          </a:xfrm>
          <a:prstGeom prst="rect">
            <a:avLst/>
          </a:prstGeom>
          <a:noFill/>
          <a:ln w="9525">
            <a:noFill/>
            <a:miter lim="800000"/>
            <a:headEnd/>
            <a:tailEnd/>
          </a:ln>
        </p:spPr>
      </p:pic>
    </p:spTree>
    <p:extLst>
      <p:ext uri="{BB962C8B-B14F-4D97-AF65-F5344CB8AC3E}">
        <p14:creationId xmlns:p14="http://schemas.microsoft.com/office/powerpoint/2010/main" val="84622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wellbeing of carers – Kessler scale</a:t>
            </a:r>
            <a:endParaRPr lang="en-NZ" dirty="0"/>
          </a:p>
        </p:txBody>
      </p:sp>
      <p:graphicFrame>
        <p:nvGraphicFramePr>
          <p:cNvPr id="4" name="Content Placeholder 3"/>
          <p:cNvGraphicFramePr>
            <a:graphicFrameLocks noGrp="1"/>
          </p:cNvGraphicFramePr>
          <p:nvPr>
            <p:ph idx="1"/>
          </p:nvPr>
        </p:nvGraphicFramePr>
        <p:xfrm>
          <a:off x="609600" y="1045028"/>
          <a:ext cx="10972800" cy="55909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00573"/>
          </a:xfrm>
        </p:spPr>
        <p:txBody>
          <a:bodyPr>
            <a:normAutofit fontScale="90000"/>
          </a:bodyPr>
          <a:lstStyle/>
          <a:p>
            <a:r>
              <a:rPr lang="en-US" dirty="0">
                <a:latin typeface="Arial" panose="020B0604020202020204" pitchFamily="34" charset="0"/>
                <a:cs typeface="Arial" panose="020B0604020202020204" pitchFamily="34" charset="0"/>
              </a:rPr>
              <a:t>Income sources</a:t>
            </a:r>
            <a:endParaRPr lang="en-NZ"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1461416"/>
              </p:ext>
            </p:extLst>
          </p:nvPr>
        </p:nvGraphicFramePr>
        <p:xfrm>
          <a:off x="609600" y="666207"/>
          <a:ext cx="8534400" cy="61917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516461663"/>
              </p:ext>
            </p:extLst>
          </p:nvPr>
        </p:nvGraphicFramePr>
        <p:xfrm>
          <a:off x="6674757" y="1227909"/>
          <a:ext cx="5517243" cy="37229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It costs a lot to bring up grandchildren</a:t>
            </a:r>
            <a:endParaRPr lang="en-NZ"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4243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4634"/>
          </a:xfrm>
        </p:spPr>
        <p:txBody>
          <a:bodyPr/>
          <a:lstStyle/>
          <a:p>
            <a:r>
              <a:rPr lang="en-US" dirty="0">
                <a:latin typeface="Arial" panose="020B0604020202020204" pitchFamily="34" charset="0"/>
                <a:cs typeface="Arial" panose="020B0604020202020204" pitchFamily="34" charset="0"/>
              </a:rPr>
              <a:t>Housing ownership</a:t>
            </a:r>
            <a:endParaRPr lang="en-NZ"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29168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29703"/>
          </a:xfrm>
        </p:spPr>
        <p:txBody>
          <a:bodyPr>
            <a:normAutofit fontScale="90000"/>
          </a:bodyPr>
          <a:lstStyle/>
          <a:p>
            <a:r>
              <a:rPr lang="en-US" dirty="0">
                <a:latin typeface="Arial" panose="020B0604020202020204" pitchFamily="34" charset="0"/>
                <a:cs typeface="Arial" panose="020B0604020202020204" pitchFamily="34" charset="0"/>
              </a:rPr>
              <a:t>Dealing with Work and Income</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064303"/>
            <a:ext cx="10972800" cy="5061864"/>
          </a:xfrm>
        </p:spPr>
        <p:txBody>
          <a:bodyPr/>
          <a:lstStyle/>
          <a:p>
            <a:pPr marL="0" indent="0">
              <a:buNone/>
            </a:pPr>
            <a:r>
              <a:rPr lang="en-US" dirty="0">
                <a:latin typeface="Arial" panose="020B0604020202020204" pitchFamily="34" charset="0"/>
                <a:cs typeface="Arial" panose="020B0604020202020204" pitchFamily="34" charset="0"/>
              </a:rPr>
              <a:t>A range of views from positive to extremely negative. Issues:</a:t>
            </a:r>
          </a:p>
          <a:p>
            <a:pPr marL="0" indent="0">
              <a:buNone/>
            </a:pPr>
            <a:r>
              <a:rPr lang="en-US" dirty="0">
                <a:solidFill>
                  <a:srgbClr val="0000FF"/>
                </a:solidFill>
                <a:latin typeface="Arial" panose="020B0604020202020204" pitchFamily="34" charset="0"/>
                <a:cs typeface="Arial" panose="020B0604020202020204" pitchFamily="34" charset="0"/>
              </a:rPr>
              <a:t>It depends on who you deal with</a:t>
            </a:r>
          </a:p>
          <a:p>
            <a:pPr marL="0" indent="0">
              <a:buNone/>
            </a:pPr>
            <a:r>
              <a:rPr lang="en-US" dirty="0">
                <a:solidFill>
                  <a:srgbClr val="0000FF"/>
                </a:solidFill>
                <a:latin typeface="Arial" panose="020B0604020202020204" pitchFamily="34" charset="0"/>
                <a:cs typeface="Arial" panose="020B0604020202020204" pitchFamily="34" charset="0"/>
              </a:rPr>
              <a:t>Staff often seem uninterested and uninformed</a:t>
            </a:r>
          </a:p>
          <a:p>
            <a:pPr marL="0" indent="0">
              <a:buNone/>
            </a:pPr>
            <a:r>
              <a:rPr lang="en-US" dirty="0">
                <a:solidFill>
                  <a:srgbClr val="0000FF"/>
                </a:solidFill>
                <a:latin typeface="Arial" panose="020B0604020202020204" pitchFamily="34" charset="0"/>
                <a:cs typeface="Arial" panose="020B0604020202020204" pitchFamily="34" charset="0"/>
              </a:rPr>
              <a:t>Many people initially turned down for help they were entitled to</a:t>
            </a:r>
          </a:p>
          <a:p>
            <a:pPr marL="0" indent="0">
              <a:buNone/>
            </a:pPr>
            <a:r>
              <a:rPr lang="en-US" dirty="0">
                <a:solidFill>
                  <a:srgbClr val="0000FF"/>
                </a:solidFill>
                <a:latin typeface="Arial" panose="020B0604020202020204" pitchFamily="34" charset="0"/>
                <a:cs typeface="Arial" panose="020B0604020202020204" pitchFamily="34" charset="0"/>
              </a:rPr>
              <a:t>Some people were really badly treated</a:t>
            </a:r>
          </a:p>
          <a:p>
            <a:pPr marL="0" indent="0">
              <a:buNone/>
            </a:pPr>
            <a:r>
              <a:rPr lang="en-US" dirty="0">
                <a:solidFill>
                  <a:srgbClr val="0000FF"/>
                </a:solidFill>
                <a:latin typeface="Arial" panose="020B0604020202020204" pitchFamily="34" charset="0"/>
                <a:cs typeface="Arial" panose="020B0604020202020204" pitchFamily="34" charset="0"/>
              </a:rPr>
              <a:t>Requirement to look for work</a:t>
            </a:r>
            <a:br>
              <a:rPr lang="en-US" dirty="0">
                <a:solidFill>
                  <a:srgbClr val="0000FF"/>
                </a:solidFill>
                <a:latin typeface="Arial" panose="020B0604020202020204" pitchFamily="34" charset="0"/>
                <a:cs typeface="Arial" panose="020B0604020202020204" pitchFamily="34" charset="0"/>
              </a:rPr>
            </a:br>
            <a:r>
              <a:rPr lang="en-US" dirty="0">
                <a:solidFill>
                  <a:srgbClr val="0000FF"/>
                </a:solidFill>
                <a:latin typeface="Arial" panose="020B0604020202020204" pitchFamily="34" charset="0"/>
                <a:cs typeface="Arial" panose="020B0604020202020204" pitchFamily="34" charset="0"/>
              </a:rPr>
              <a:t>Organisational effectiveness</a:t>
            </a:r>
            <a:endParaRPr lang="en-NZ"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34355"/>
          </a:xfrm>
        </p:spPr>
        <p:txBody>
          <a:bodyPr>
            <a:normAutofit fontScale="90000"/>
          </a:bodyPr>
          <a:lstStyle/>
          <a:p>
            <a:r>
              <a:rPr lang="en-US" dirty="0">
                <a:latin typeface="Arial" panose="020B0604020202020204" pitchFamily="34" charset="0"/>
                <a:cs typeface="Arial" panose="020B0604020202020204" pitchFamily="34" charset="0"/>
              </a:rPr>
              <a:t>The Unsupported Child Benefit</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277007"/>
            <a:ext cx="10972800" cy="4849159"/>
          </a:xfrm>
        </p:spPr>
        <p:txBody>
          <a:bodyPr/>
          <a:lstStyle/>
          <a:p>
            <a:pPr>
              <a:buNone/>
            </a:pPr>
            <a:r>
              <a:rPr lang="en-US" dirty="0">
                <a:solidFill>
                  <a:srgbClr val="0000FF"/>
                </a:solidFill>
                <a:latin typeface="Arial" panose="020B0604020202020204" pitchFamily="34" charset="0"/>
                <a:cs typeface="Arial" panose="020B0604020202020204" pitchFamily="34" charset="0"/>
              </a:rPr>
              <a:t>Entitlements denied – sometimes for 15 years</a:t>
            </a:r>
          </a:p>
          <a:p>
            <a:pPr>
              <a:buNone/>
            </a:pPr>
            <a:r>
              <a:rPr lang="en-US" dirty="0">
                <a:solidFill>
                  <a:srgbClr val="0000FF"/>
                </a:solidFill>
                <a:latin typeface="Arial" panose="020B0604020202020204" pitchFamily="34" charset="0"/>
                <a:cs typeface="Arial" panose="020B0604020202020204" pitchFamily="34" charset="0"/>
              </a:rPr>
              <a:t>Other people/ organisations / GRG told me about UCB</a:t>
            </a:r>
          </a:p>
          <a:p>
            <a:pPr marL="0" indent="0">
              <a:buNone/>
            </a:pPr>
            <a:r>
              <a:rPr lang="en-US" dirty="0">
                <a:solidFill>
                  <a:srgbClr val="0000FF"/>
                </a:solidFill>
                <a:latin typeface="Arial" panose="020B0604020202020204" pitchFamily="34" charset="0"/>
                <a:cs typeface="Arial" panose="020B0604020202020204" pitchFamily="34" charset="0"/>
              </a:rPr>
              <a:t>Incorrect information – several people told the survey they were not eligible for the UCB because they earned too much (it is not a means-tested benefit)</a:t>
            </a:r>
          </a:p>
          <a:p>
            <a:pPr marL="0" indent="0">
              <a:buNone/>
            </a:pPr>
            <a:r>
              <a:rPr lang="en-US" dirty="0">
                <a:solidFill>
                  <a:srgbClr val="0000FF"/>
                </a:solidFill>
                <a:latin typeface="Arial" panose="020B0604020202020204" pitchFamily="34" charset="0"/>
                <a:cs typeface="Arial" panose="020B0604020202020204" pitchFamily="34" charset="0"/>
              </a:rPr>
              <a:t>343 had to receive advice from other agencies before they were able to get entitlements</a:t>
            </a:r>
          </a:p>
          <a:p>
            <a:pPr marL="0" indent="0">
              <a:buNone/>
            </a:pPr>
            <a:r>
              <a:rPr lang="en-US" dirty="0">
                <a:solidFill>
                  <a:srgbClr val="0000FF"/>
                </a:solidFill>
                <a:latin typeface="Arial" panose="020B0604020202020204" pitchFamily="34" charset="0"/>
                <a:cs typeface="Arial" panose="020B0604020202020204" pitchFamily="34" charset="0"/>
              </a:rPr>
              <a:t>A number had to take advocates with them.</a:t>
            </a:r>
          </a:p>
          <a:p>
            <a:pPr>
              <a:buNone/>
            </a:pPr>
            <a:endParaRPr lang="en-NZ"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92010"/>
          </a:xfrm>
        </p:spPr>
        <p:txBody>
          <a:bodyPr/>
          <a:lstStyle/>
          <a:p>
            <a:r>
              <a:rPr lang="en-US" dirty="0">
                <a:latin typeface="Arial" panose="020B0604020202020204" pitchFamily="34" charset="0"/>
                <a:cs typeface="Arial" panose="020B0604020202020204" pitchFamily="34" charset="0"/>
              </a:rPr>
              <a:t>Violence</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00203"/>
            <a:ext cx="10972800" cy="5257797"/>
          </a:xfrm>
        </p:spPr>
        <p:txBody>
          <a:bodyPr>
            <a:normAutofit lnSpcReduction="10000"/>
          </a:bodyPr>
          <a:lstStyle/>
          <a:p>
            <a:pPr marL="0" indent="0">
              <a:buNone/>
            </a:pPr>
            <a:r>
              <a:rPr lang="en-US" dirty="0">
                <a:solidFill>
                  <a:srgbClr val="0000FF"/>
                </a:solidFill>
                <a:latin typeface="Arial" panose="020B0604020202020204" pitchFamily="34" charset="0"/>
                <a:cs typeface="Arial" panose="020B0604020202020204" pitchFamily="34" charset="0"/>
              </a:rPr>
              <a:t>118 grandparents had been physically assaulted by a child in their care, most twice or more.</a:t>
            </a:r>
          </a:p>
          <a:p>
            <a:pPr marL="0" indent="0">
              <a:buNone/>
            </a:pPr>
            <a:r>
              <a:rPr lang="en-US" dirty="0">
                <a:solidFill>
                  <a:srgbClr val="0000FF"/>
                </a:solidFill>
                <a:latin typeface="Arial" panose="020B0604020202020204" pitchFamily="34" charset="0"/>
                <a:cs typeface="Arial" panose="020B0604020202020204" pitchFamily="34" charset="0"/>
              </a:rPr>
              <a:t>Some able to deal with it themselves</a:t>
            </a:r>
          </a:p>
          <a:p>
            <a:pPr marL="0" indent="0">
              <a:buNone/>
            </a:pPr>
            <a:r>
              <a:rPr lang="en-US" dirty="0">
                <a:solidFill>
                  <a:srgbClr val="0000FF"/>
                </a:solidFill>
                <a:latin typeface="Arial" panose="020B0604020202020204" pitchFamily="34" charset="0"/>
                <a:cs typeface="Arial" panose="020B0604020202020204" pitchFamily="34" charset="0"/>
              </a:rPr>
              <a:t>Some took further action</a:t>
            </a:r>
          </a:p>
          <a:p>
            <a:pPr marL="0" indent="0">
              <a:buNone/>
            </a:pPr>
            <a:r>
              <a:rPr lang="en-US" dirty="0">
                <a:solidFill>
                  <a:srgbClr val="0000FF"/>
                </a:solidFill>
                <a:latin typeface="Arial" panose="020B0604020202020204" pitchFamily="34" charset="0"/>
                <a:cs typeface="Arial" panose="020B0604020202020204" pitchFamily="34" charset="0"/>
              </a:rPr>
              <a:t>One was in fear for her life and eventually acted:</a:t>
            </a:r>
          </a:p>
          <a:p>
            <a:pPr marL="0" indent="0">
              <a:buNone/>
            </a:pPr>
            <a:r>
              <a:rPr lang="en-NZ" i="1" dirty="0">
                <a:solidFill>
                  <a:srgbClr val="0000FF"/>
                </a:solidFill>
                <a:latin typeface="Arial" panose="020B0604020202020204" pitchFamily="34" charset="0"/>
                <a:cs typeface="Arial" panose="020B0604020202020204" pitchFamily="34" charset="0"/>
              </a:rPr>
              <a:t>He was removed by the Police under 42 of the CYPF Act because of mental health concerns.  I resisted calling the police for a very long time.  Rang the police and they notified CYF and eventually they took him away and broke my heart.</a:t>
            </a:r>
          </a:p>
          <a:p>
            <a:pPr marL="0" indent="0">
              <a:buNone/>
            </a:pP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Child, Youth and Family</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Most of the participants  were negative about CYF. Themes: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solidFill>
                  <a:srgbClr val="0000FF"/>
                </a:solidFill>
                <a:latin typeface="Arial" panose="020B0604020202020204" pitchFamily="34" charset="0"/>
                <a:cs typeface="Arial" panose="020B0604020202020204" pitchFamily="34" charset="0"/>
              </a:rPr>
              <a:t>CYF pushed the need for custody through the court then they disappeared</a:t>
            </a:r>
          </a:p>
          <a:p>
            <a:pPr marL="0" indent="0">
              <a:buNone/>
            </a:pPr>
            <a:r>
              <a:rPr lang="en-US" sz="2800" dirty="0">
                <a:solidFill>
                  <a:srgbClr val="0000FF"/>
                </a:solidFill>
                <a:latin typeface="Arial" panose="020B0604020202020204" pitchFamily="34" charset="0"/>
                <a:cs typeface="Arial" panose="020B0604020202020204" pitchFamily="34" charset="0"/>
              </a:rPr>
              <a:t>Meetings, hui, family group conferences…</a:t>
            </a:r>
          </a:p>
          <a:p>
            <a:pPr marL="0" indent="0">
              <a:buNone/>
            </a:pPr>
            <a:r>
              <a:rPr lang="en-US" sz="2800" dirty="0">
                <a:solidFill>
                  <a:srgbClr val="0000FF"/>
                </a:solidFill>
                <a:latin typeface="Arial" panose="020B0604020202020204" pitchFamily="34" charset="0"/>
                <a:cs typeface="Arial" panose="020B0604020202020204" pitchFamily="34" charset="0"/>
              </a:rPr>
              <a:t>How CYF deals with vexatious complaints from parents</a:t>
            </a:r>
          </a:p>
          <a:p>
            <a:pPr marL="0" indent="0">
              <a:buNone/>
            </a:pPr>
            <a:r>
              <a:rPr lang="en-US" sz="2800" dirty="0">
                <a:solidFill>
                  <a:srgbClr val="0000FF"/>
                </a:solidFill>
                <a:latin typeface="Arial" panose="020B0604020202020204" pitchFamily="34" charset="0"/>
                <a:cs typeface="Arial" panose="020B0604020202020204" pitchFamily="34" charset="0"/>
              </a:rPr>
              <a:t>Financial controls on CYF carers</a:t>
            </a:r>
          </a:p>
          <a:p>
            <a:pPr marL="0" indent="0">
              <a:buNone/>
            </a:pPr>
            <a:r>
              <a:rPr lang="en-US" sz="2800" dirty="0">
                <a:solidFill>
                  <a:srgbClr val="0000FF"/>
                </a:solidFill>
                <a:latin typeface="Arial" panose="020B0604020202020204" pitchFamily="34" charset="0"/>
                <a:cs typeface="Arial" panose="020B0604020202020204" pitchFamily="34" charset="0"/>
              </a:rPr>
              <a:t>Give the money to GRG!</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NZ"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5528"/>
          </a:xfrm>
        </p:spPr>
        <p:txBody>
          <a:bodyPr>
            <a:normAutofit fontScale="90000"/>
          </a:bodyPr>
          <a:lstStyle/>
          <a:p>
            <a:r>
              <a:rPr lang="en-US" dirty="0">
                <a:latin typeface="Arial" panose="020B0604020202020204" pitchFamily="34" charset="0"/>
                <a:cs typeface="Arial" panose="020B0604020202020204" pitchFamily="34" charset="0"/>
              </a:rPr>
              <a:t>The children</a:t>
            </a:r>
            <a:endParaRPr lang="en-NZ"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6469117" y="1355944"/>
          <a:ext cx="5722883" cy="5195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86656912"/>
              </p:ext>
            </p:extLst>
          </p:nvPr>
        </p:nvGraphicFramePr>
        <p:xfrm>
          <a:off x="220716" y="1048642"/>
          <a:ext cx="6558455" cy="533639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844714"/>
          </a:xfrm>
        </p:spPr>
        <p:txBody>
          <a:bodyPr>
            <a:normAutofit fontScale="90000"/>
          </a:bodyPr>
          <a:lstStyle/>
          <a:p>
            <a:r>
              <a:rPr lang="en-US" dirty="0">
                <a:latin typeface="Arial" panose="020B0604020202020204" pitchFamily="34" charset="0"/>
                <a:cs typeface="Arial" panose="020B0604020202020204" pitchFamily="34" charset="0"/>
              </a:rPr>
              <a:t>Top six reasons for children coming to grandparents</a:t>
            </a:r>
            <a:endParaRPr lang="en-NZ"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303690"/>
              </p:ext>
            </p:extLst>
          </p:nvPr>
        </p:nvGraphicFramePr>
        <p:xfrm>
          <a:off x="609600" y="1339850"/>
          <a:ext cx="10552386" cy="5518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0391"/>
          </a:xfrm>
        </p:spPr>
        <p:txBody>
          <a:bodyPr>
            <a:normAutofit fontScale="90000"/>
          </a:bodyPr>
          <a:lstStyle/>
          <a:p>
            <a:r>
              <a:rPr lang="en-US" dirty="0">
                <a:latin typeface="Arial" panose="020B0604020202020204" pitchFamily="34" charset="0"/>
                <a:cs typeface="Arial" panose="020B0604020202020204" pitchFamily="34" charset="0"/>
              </a:rPr>
              <a:t>Who are the grandparent carers – 2013 census</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992778"/>
            <a:ext cx="10972800" cy="5590902"/>
          </a:xfrm>
        </p:spPr>
        <p:txBody>
          <a:bodyPr/>
          <a:lstStyle/>
          <a:p>
            <a:pPr marL="0" indent="0">
              <a:buNone/>
            </a:pPr>
            <a:r>
              <a:rPr lang="en-NZ" sz="2800" dirty="0">
                <a:latin typeface="Arial" panose="020B0604020202020204" pitchFamily="34" charset="0"/>
                <a:cs typeface="Arial" panose="020B0604020202020204" pitchFamily="34" charset="0"/>
              </a:rPr>
              <a:t>9543 grandparent families as parents </a:t>
            </a:r>
          </a:p>
          <a:p>
            <a:pPr marL="0" indent="0">
              <a:buNone/>
            </a:pPr>
            <a:r>
              <a:rPr lang="en-NZ" sz="2800" dirty="0">
                <a:latin typeface="Arial" panose="020B0604020202020204" pitchFamily="34" charset="0"/>
                <a:cs typeface="Arial" panose="020B0604020202020204" pitchFamily="34" charset="0"/>
              </a:rPr>
              <a:t>6432 couples and 3111 single grandparent families</a:t>
            </a:r>
          </a:p>
          <a:p>
            <a:pPr marL="0" indent="0">
              <a:buNone/>
            </a:pPr>
            <a:r>
              <a:rPr lang="en-NZ" sz="2800" dirty="0">
                <a:latin typeface="Arial" panose="020B0604020202020204" pitchFamily="34" charset="0"/>
                <a:cs typeface="Arial" panose="020B0604020202020204" pitchFamily="34" charset="0"/>
              </a:rPr>
              <a:t>Most live in Northland, Auckland, Waikato, the Bay of Plenty and the remainder of the North Island</a:t>
            </a:r>
          </a:p>
          <a:p>
            <a:pPr marL="0" indent="0">
              <a:buNone/>
            </a:pPr>
            <a:r>
              <a:rPr lang="en-NZ" sz="2800" dirty="0">
                <a:latin typeface="Arial" panose="020B0604020202020204" pitchFamily="34" charset="0"/>
                <a:cs typeface="Arial" panose="020B0604020202020204" pitchFamily="34" charset="0"/>
              </a:rPr>
              <a:t>45% pākehā, 43% Māori and 13% Pasifika </a:t>
            </a:r>
          </a:p>
          <a:p>
            <a:pPr marL="0" indent="0">
              <a:buNone/>
            </a:pPr>
            <a:r>
              <a:rPr lang="en-US" sz="2800" dirty="0">
                <a:latin typeface="Arial" panose="020B0604020202020204" pitchFamily="34" charset="0"/>
                <a:cs typeface="Arial" panose="020B0604020202020204" pitchFamily="34" charset="0"/>
              </a:rPr>
              <a:t>Aged from under 35 to over 85</a:t>
            </a:r>
            <a:endParaRPr lang="en-NZ" sz="2800" dirty="0">
              <a:latin typeface="Arial" panose="020B0604020202020204" pitchFamily="34" charset="0"/>
              <a:cs typeface="Arial" panose="020B0604020202020204" pitchFamily="34" charset="0"/>
            </a:endParaRPr>
          </a:p>
          <a:p>
            <a:pPr marL="0" indent="0">
              <a:buNone/>
            </a:pPr>
            <a:endParaRPr lang="en-US" dirty="0">
              <a:latin typeface="Palatino Linotype" pitchFamily="18" charset="0"/>
            </a:endParaRPr>
          </a:p>
          <a:p>
            <a:pPr marL="0" indent="0">
              <a:buNone/>
            </a:pPr>
            <a:endParaRPr lang="en-NZ" dirty="0">
              <a:latin typeface="Palatino Linotype" pitchFamily="18" charset="0"/>
            </a:endParaRPr>
          </a:p>
        </p:txBody>
      </p:sp>
      <p:graphicFrame>
        <p:nvGraphicFramePr>
          <p:cNvPr id="4" name="Chart 3"/>
          <p:cNvGraphicFramePr/>
          <p:nvPr/>
        </p:nvGraphicFramePr>
        <p:xfrm>
          <a:off x="2547257" y="2808514"/>
          <a:ext cx="9644743" cy="40494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0868" y="4830872"/>
            <a:ext cx="3767959" cy="592465"/>
          </a:xfrm>
        </p:spPr>
        <p:txBody>
          <a:bodyPr>
            <a:normAutofit fontScale="90000"/>
          </a:bodyPr>
          <a:lstStyle/>
          <a:p>
            <a:r>
              <a:rPr lang="en-US" dirty="0">
                <a:latin typeface="Palatino Linotype" pitchFamily="18" charset="0"/>
              </a:rPr>
              <a:t>Other reasons</a:t>
            </a:r>
            <a:endParaRPr lang="en-NZ" dirty="0">
              <a:latin typeface="Palatino Linotyp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6570272"/>
              </p:ext>
            </p:extLst>
          </p:nvPr>
        </p:nvGraphicFramePr>
        <p:xfrm>
          <a:off x="294290" y="0"/>
          <a:ext cx="1145102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34355"/>
          </a:xfrm>
        </p:spPr>
        <p:txBody>
          <a:bodyPr>
            <a:normAutofit fontScale="90000"/>
          </a:bodyPr>
          <a:lstStyle/>
          <a:p>
            <a:r>
              <a:rPr lang="en-US" dirty="0"/>
              <a:t>Parental </a:t>
            </a:r>
            <a:r>
              <a:rPr lang="en-US" dirty="0">
                <a:latin typeface="Palatino Linotype" pitchFamily="18" charset="0"/>
              </a:rPr>
              <a:t>access</a:t>
            </a:r>
            <a:r>
              <a:rPr lang="en-US" dirty="0"/>
              <a:t> to the children (mothers)</a:t>
            </a:r>
            <a:endParaRPr lang="en-NZ" dirty="0"/>
          </a:p>
        </p:txBody>
      </p:sp>
      <p:sp>
        <p:nvSpPr>
          <p:cNvPr id="3" name="Content Placeholder 2"/>
          <p:cNvSpPr>
            <a:spLocks noGrp="1"/>
          </p:cNvSpPr>
          <p:nvPr>
            <p:ph idx="1"/>
          </p:nvPr>
        </p:nvSpPr>
        <p:spPr>
          <a:xfrm>
            <a:off x="609600" y="1040525"/>
            <a:ext cx="10972800" cy="5085642"/>
          </a:xfrm>
        </p:spPr>
        <p:txBody>
          <a:bodyPr/>
          <a:lstStyle/>
          <a:p>
            <a:pPr>
              <a:buNone/>
            </a:pPr>
            <a:r>
              <a:rPr lang="en-US" dirty="0"/>
              <a:t>.</a:t>
            </a:r>
            <a:endParaRPr lang="en-NZ" dirty="0"/>
          </a:p>
        </p:txBody>
      </p:sp>
      <p:graphicFrame>
        <p:nvGraphicFramePr>
          <p:cNvPr id="4" name="Chart 3"/>
          <p:cNvGraphicFramePr/>
          <p:nvPr/>
        </p:nvGraphicFramePr>
        <p:xfrm>
          <a:off x="331076" y="1072055"/>
          <a:ext cx="5912069" cy="5549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143297" y="1505606"/>
          <a:ext cx="5791200" cy="535239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0121"/>
          </a:xfrm>
        </p:spPr>
        <p:txBody>
          <a:bodyPr>
            <a:normAutofit fontScale="90000"/>
          </a:bodyPr>
          <a:lstStyle/>
          <a:p>
            <a:r>
              <a:rPr lang="en-US" dirty="0">
                <a:latin typeface="Arial" panose="020B0604020202020204" pitchFamily="34" charset="0"/>
                <a:cs typeface="Arial" panose="020B0604020202020204" pitchFamily="34" charset="0"/>
              </a:rPr>
              <a:t>Health of the children</a:t>
            </a:r>
            <a:endParaRPr lang="en-NZ"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5139591"/>
              </p:ext>
            </p:extLst>
          </p:nvPr>
        </p:nvGraphicFramePr>
        <p:xfrm>
          <a:off x="709448" y="1497727"/>
          <a:ext cx="8560676" cy="3405584"/>
        </p:xfrm>
        <a:graphic>
          <a:graphicData uri="http://schemas.openxmlformats.org/drawingml/2006/table">
            <a:tbl>
              <a:tblPr/>
              <a:tblGrid>
                <a:gridCol w="2983373">
                  <a:extLst>
                    <a:ext uri="{9D8B030D-6E8A-4147-A177-3AD203B41FA5}">
                      <a16:colId xmlns:a16="http://schemas.microsoft.com/office/drawing/2014/main" val="20000"/>
                    </a:ext>
                  </a:extLst>
                </a:gridCol>
                <a:gridCol w="1249760">
                  <a:extLst>
                    <a:ext uri="{9D8B030D-6E8A-4147-A177-3AD203B41FA5}">
                      <a16:colId xmlns:a16="http://schemas.microsoft.com/office/drawing/2014/main" val="20001"/>
                    </a:ext>
                  </a:extLst>
                </a:gridCol>
                <a:gridCol w="1151808">
                  <a:extLst>
                    <a:ext uri="{9D8B030D-6E8A-4147-A177-3AD203B41FA5}">
                      <a16:colId xmlns:a16="http://schemas.microsoft.com/office/drawing/2014/main" val="20002"/>
                    </a:ext>
                  </a:extLst>
                </a:gridCol>
                <a:gridCol w="1479885">
                  <a:extLst>
                    <a:ext uri="{9D8B030D-6E8A-4147-A177-3AD203B41FA5}">
                      <a16:colId xmlns:a16="http://schemas.microsoft.com/office/drawing/2014/main" val="20003"/>
                    </a:ext>
                  </a:extLst>
                </a:gridCol>
                <a:gridCol w="1695850">
                  <a:extLst>
                    <a:ext uri="{9D8B030D-6E8A-4147-A177-3AD203B41FA5}">
                      <a16:colId xmlns:a16="http://schemas.microsoft.com/office/drawing/2014/main" val="20004"/>
                    </a:ext>
                  </a:extLst>
                </a:gridCol>
              </a:tblGrid>
              <a:tr h="486512">
                <a:tc>
                  <a:txBody>
                    <a:bodyPr/>
                    <a:lstStyle/>
                    <a:p>
                      <a:endParaRPr lang="en-NZ" sz="2000">
                        <a:latin typeface="Arial" panose="020B0604020202020204" pitchFamily="34" charset="0"/>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Physical</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Mental</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Emotional</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Behavioural</a:t>
                      </a:r>
                      <a:endParaRPr lang="en-NZ" sz="200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48651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Never</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445</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944</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376</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417</a:t>
                      </a:r>
                      <a:endParaRPr lang="en-NZ" sz="200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1"/>
                  </a:ext>
                </a:extLst>
              </a:tr>
              <a:tr h="48651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Sometimes</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729</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203</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588</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540</a:t>
                      </a:r>
                      <a:endParaRPr lang="en-NZ" sz="200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48651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About half the time</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53</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52</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166</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150</a:t>
                      </a:r>
                      <a:endParaRPr lang="en-NZ" sz="200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3"/>
                  </a:ext>
                </a:extLst>
              </a:tr>
              <a:tr h="48651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Most of the time</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26</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37</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90</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102</a:t>
                      </a:r>
                      <a:endParaRPr lang="en-NZ" sz="200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48651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All of the time</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17</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34</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50</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61</a:t>
                      </a:r>
                      <a:endParaRPr lang="en-NZ" sz="200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5"/>
                  </a:ext>
                </a:extLst>
              </a:tr>
              <a:tr h="48651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Total</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1270</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1270</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1270</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dirty="0">
                          <a:solidFill>
                            <a:srgbClr val="000000"/>
                          </a:solidFill>
                          <a:latin typeface="Arial" panose="020B0604020202020204" pitchFamily="34" charset="0"/>
                          <a:ea typeface="Times New Roman"/>
                          <a:cs typeface="Arial" panose="020B0604020202020204" pitchFamily="34" charset="0"/>
                        </a:rPr>
                        <a:t>1270</a:t>
                      </a:r>
                      <a:endParaRPr lang="en-NZ" sz="2000" dirty="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a:t>
            </a:r>
            <a:endParaRPr lang="en-NZ" dirty="0"/>
          </a:p>
        </p:txBody>
      </p:sp>
      <p:graphicFrame>
        <p:nvGraphicFramePr>
          <p:cNvPr id="4" name="Chart 3"/>
          <p:cNvGraphicFramePr/>
          <p:nvPr>
            <p:extLst>
              <p:ext uri="{D42A27DB-BD31-4B8C-83A1-F6EECF244321}">
                <p14:modId xmlns:p14="http://schemas.microsoft.com/office/powerpoint/2010/main" val="1394857741"/>
              </p:ext>
            </p:extLst>
          </p:nvPr>
        </p:nvGraphicFramePr>
        <p:xfrm>
          <a:off x="204952" y="0"/>
          <a:ext cx="7346731"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10703" y="0"/>
            <a:ext cx="5381297" cy="6524863"/>
          </a:xfrm>
          <a:prstGeom prst="rect">
            <a:avLst/>
          </a:prstGeom>
          <a:solidFill>
            <a:schemeClr val="tx2">
              <a:lumMod val="50000"/>
            </a:schemeClr>
          </a:solidFill>
        </p:spPr>
        <p:txBody>
          <a:bodyPr wrap="square" rtlCol="0">
            <a:spAutoFit/>
          </a:bodyPr>
          <a:lstStyle/>
          <a:p>
            <a:pPr algn="r"/>
            <a:r>
              <a:rPr lang="en-NZ" sz="2000" dirty="0">
                <a:solidFill>
                  <a:schemeClr val="bg1"/>
                </a:solidFill>
                <a:latin typeface="Palatino Linotype" pitchFamily="18" charset="0"/>
              </a:rPr>
              <a:t>The most common psychological diagnoses were Anxiety Disorder (104), Attachment Disorder (104), ADHD (96), violent or aggressive behaviour (81) and post-traumatic stress disorder (PTSD) (74).</a:t>
            </a:r>
          </a:p>
          <a:p>
            <a:pPr algn="r"/>
            <a:r>
              <a:rPr lang="en-NZ" sz="2000" dirty="0">
                <a:solidFill>
                  <a:schemeClr val="bg1"/>
                </a:solidFill>
                <a:latin typeface="Palatino Linotype" pitchFamily="18" charset="0"/>
              </a:rPr>
              <a:t> </a:t>
            </a:r>
          </a:p>
          <a:p>
            <a:pPr algn="r"/>
            <a:r>
              <a:rPr lang="en-NZ" sz="2000" dirty="0">
                <a:solidFill>
                  <a:schemeClr val="bg1"/>
                </a:solidFill>
                <a:latin typeface="Palatino Linotype" pitchFamily="18" charset="0"/>
              </a:rPr>
              <a:t>Others were Destructive Behaviour (67), Dyslexia (38), Autism (36), Asperger’s Syndrome (32), Dyspraxia (20) and misuse of drugs or alcohol (16).</a:t>
            </a:r>
          </a:p>
          <a:p>
            <a:pPr algn="r"/>
            <a:endParaRPr lang="en-US" sz="2000" dirty="0">
              <a:solidFill>
                <a:schemeClr val="bg1"/>
              </a:solidFill>
              <a:latin typeface="Palatino Linotype" pitchFamily="18" charset="0"/>
            </a:endParaRPr>
          </a:p>
          <a:p>
            <a:pPr algn="r"/>
            <a:r>
              <a:rPr lang="en-NZ" sz="2000" dirty="0">
                <a:solidFill>
                  <a:schemeClr val="bg1"/>
                </a:solidFill>
                <a:latin typeface="Palatino Linotype" pitchFamily="18" charset="0"/>
              </a:rPr>
              <a:t>A number did not have a diagnosis:  “None diagnosed but she sure ticks a lot of boxes for symptoms of some of these”, “no diagnosis yet”, “We have had three court ordered Psych reports and each time they arrived at different conclusions and all three have been wrong. Not just my opinion” and “She displays behaviour that fits under several conditions but she has not had a formal diagnosis”.</a:t>
            </a:r>
          </a:p>
          <a:p>
            <a:pPr algn="r"/>
            <a:endParaRPr lang="en-NZ"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Education</a:t>
            </a:r>
            <a:endParaRPr lang="en-NZ"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32276" y="5186855"/>
            <a:ext cx="1650124" cy="939311"/>
          </a:xfrm>
        </p:spPr>
        <p:txBody>
          <a:bodyPr/>
          <a:lstStyle/>
          <a:p>
            <a:pPr>
              <a:buNone/>
            </a:pPr>
            <a:r>
              <a:rPr lang="en-US" dirty="0"/>
              <a:t>.</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2987848268"/>
              </p:ext>
            </p:extLst>
          </p:nvPr>
        </p:nvGraphicFramePr>
        <p:xfrm>
          <a:off x="1135116" y="1371597"/>
          <a:ext cx="10499836" cy="4415415"/>
        </p:xfrm>
        <a:graphic>
          <a:graphicData uri="http://schemas.openxmlformats.org/drawingml/2006/table">
            <a:tbl>
              <a:tblPr/>
              <a:tblGrid>
                <a:gridCol w="3046234">
                  <a:extLst>
                    <a:ext uri="{9D8B030D-6E8A-4147-A177-3AD203B41FA5}">
                      <a16:colId xmlns:a16="http://schemas.microsoft.com/office/drawing/2014/main" val="20000"/>
                    </a:ext>
                  </a:extLst>
                </a:gridCol>
                <a:gridCol w="2156935">
                  <a:extLst>
                    <a:ext uri="{9D8B030D-6E8A-4147-A177-3AD203B41FA5}">
                      <a16:colId xmlns:a16="http://schemas.microsoft.com/office/drawing/2014/main" val="20001"/>
                    </a:ext>
                  </a:extLst>
                </a:gridCol>
                <a:gridCol w="1852529">
                  <a:extLst>
                    <a:ext uri="{9D8B030D-6E8A-4147-A177-3AD203B41FA5}">
                      <a16:colId xmlns:a16="http://schemas.microsoft.com/office/drawing/2014/main" val="20002"/>
                    </a:ext>
                  </a:extLst>
                </a:gridCol>
                <a:gridCol w="1749249">
                  <a:extLst>
                    <a:ext uri="{9D8B030D-6E8A-4147-A177-3AD203B41FA5}">
                      <a16:colId xmlns:a16="http://schemas.microsoft.com/office/drawing/2014/main" val="20003"/>
                    </a:ext>
                  </a:extLst>
                </a:gridCol>
                <a:gridCol w="1694889">
                  <a:extLst>
                    <a:ext uri="{9D8B030D-6E8A-4147-A177-3AD203B41FA5}">
                      <a16:colId xmlns:a16="http://schemas.microsoft.com/office/drawing/2014/main" val="20004"/>
                    </a:ext>
                  </a:extLst>
                </a:gridCol>
              </a:tblGrid>
              <a:tr h="1119355">
                <a:tc>
                  <a:txBody>
                    <a:bodyPr/>
                    <a:lstStyle/>
                    <a:p>
                      <a:pPr>
                        <a:spcAft>
                          <a:spcPts val="0"/>
                        </a:spcAft>
                      </a:pPr>
                      <a:r>
                        <a:rPr lang="en-NZ" sz="2000" b="1" dirty="0">
                          <a:solidFill>
                            <a:srgbClr val="000000"/>
                          </a:solidFill>
                          <a:latin typeface="Arial" panose="020B0604020202020204" pitchFamily="34" charset="0"/>
                          <a:ea typeface="Times New Roman"/>
                          <a:cs typeface="Arial" panose="020B0604020202020204" pitchFamily="34" charset="0"/>
                        </a:rPr>
                        <a:t> </a:t>
                      </a:r>
                      <a:endParaRPr lang="en-NZ" sz="2000" dirty="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Support to learn and achieve</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Support for healthy development</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Support for grandparent carers</a:t>
                      </a:r>
                      <a:endParaRPr lang="en-NZ" sz="200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Protects child</a:t>
                      </a:r>
                      <a:endParaRPr lang="en-NZ" sz="2000">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537292">
                <a:tc>
                  <a:txBody>
                    <a:bodyPr/>
                    <a:lstStyle/>
                    <a:p>
                      <a:pPr>
                        <a:spcAft>
                          <a:spcPts val="0"/>
                        </a:spcAft>
                      </a:pPr>
                      <a:r>
                        <a:rPr lang="en-NZ" sz="2000" b="1" dirty="0">
                          <a:solidFill>
                            <a:srgbClr val="000000"/>
                          </a:solidFill>
                          <a:latin typeface="Arial" panose="020B0604020202020204" pitchFamily="34" charset="0"/>
                          <a:ea typeface="Times New Roman"/>
                          <a:cs typeface="Arial" panose="020B0604020202020204" pitchFamily="34" charset="0"/>
                        </a:rPr>
                        <a:t>Strongly disagree</a:t>
                      </a:r>
                      <a:endParaRPr lang="en-NZ" sz="2000" dirty="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53</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47</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42</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30</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1"/>
                  </a:ext>
                </a:extLst>
              </a:tr>
              <a:tr h="53729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Disagree</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82</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80</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55</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23</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53729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Neither agree nor disagree</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159</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191</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163</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327</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3"/>
                  </a:ext>
                </a:extLst>
              </a:tr>
              <a:tr h="53729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Agree</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510</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542</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502</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469</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53729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Strongly agree</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449</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393</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491</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404</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5"/>
                  </a:ext>
                </a:extLst>
              </a:tr>
              <a:tr h="537292">
                <a:tc>
                  <a:txBody>
                    <a:bodyPr/>
                    <a:lstStyle/>
                    <a:p>
                      <a:pPr>
                        <a:spcAft>
                          <a:spcPts val="0"/>
                        </a:spcAft>
                      </a:pPr>
                      <a:r>
                        <a:rPr lang="en-NZ" sz="2000" b="1">
                          <a:solidFill>
                            <a:srgbClr val="000000"/>
                          </a:solidFill>
                          <a:latin typeface="Arial" panose="020B0604020202020204" pitchFamily="34" charset="0"/>
                          <a:ea typeface="Times New Roman"/>
                          <a:cs typeface="Arial" panose="020B0604020202020204" pitchFamily="34" charset="0"/>
                        </a:rPr>
                        <a:t>Total</a:t>
                      </a:r>
                      <a:endParaRPr lang="en-NZ" sz="200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1253</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ctr">
                        <a:spcAft>
                          <a:spcPts val="0"/>
                        </a:spcAft>
                      </a:pPr>
                      <a:r>
                        <a:rPr lang="en-NZ" sz="2000" dirty="0">
                          <a:solidFill>
                            <a:srgbClr val="000000"/>
                          </a:solidFill>
                          <a:latin typeface="Arial" panose="020B0604020202020204" pitchFamily="34" charset="0"/>
                          <a:ea typeface="Times New Roman"/>
                          <a:cs typeface="Arial" panose="020B0604020202020204" pitchFamily="34" charset="0"/>
                        </a:rPr>
                        <a:t>1253</a:t>
                      </a:r>
                      <a:endParaRPr lang="en-NZ" sz="2000" dirty="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ctr">
                        <a:spcAft>
                          <a:spcPts val="0"/>
                        </a:spcAft>
                      </a:pPr>
                      <a:r>
                        <a:rPr lang="en-NZ" sz="2000">
                          <a:solidFill>
                            <a:srgbClr val="000000"/>
                          </a:solidFill>
                          <a:latin typeface="Arial" panose="020B0604020202020204" pitchFamily="34" charset="0"/>
                          <a:ea typeface="Times New Roman"/>
                          <a:cs typeface="Arial" panose="020B0604020202020204" pitchFamily="34" charset="0"/>
                        </a:rPr>
                        <a:t>1253</a:t>
                      </a:r>
                      <a:endParaRPr lang="en-NZ" sz="2000">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gn="ctr">
                        <a:spcAft>
                          <a:spcPts val="0"/>
                        </a:spcAft>
                      </a:pPr>
                      <a:r>
                        <a:rPr lang="en-NZ" sz="2000" dirty="0">
                          <a:solidFill>
                            <a:srgbClr val="000000"/>
                          </a:solidFill>
                          <a:latin typeface="Arial" panose="020B0604020202020204" pitchFamily="34" charset="0"/>
                          <a:ea typeface="Times New Roman"/>
                          <a:cs typeface="Arial" panose="020B0604020202020204" pitchFamily="34" charset="0"/>
                        </a:rPr>
                        <a:t>1253</a:t>
                      </a:r>
                      <a:endParaRPr lang="en-NZ" sz="2000" dirty="0">
                        <a:latin typeface="Arial" panose="020B0604020202020204" pitchFamily="34" charset="0"/>
                        <a:ea typeface="Calibri"/>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0" y="274638"/>
            <a:ext cx="5913120" cy="665888"/>
          </a:xfrm>
        </p:spPr>
        <p:txBody>
          <a:bodyPr>
            <a:normAutofit fontScale="90000"/>
          </a:bodyPr>
          <a:lstStyle/>
          <a:p>
            <a:r>
              <a:rPr lang="en-US" dirty="0">
                <a:latin typeface="Arial" panose="020B0604020202020204" pitchFamily="34" charset="0"/>
                <a:cs typeface="Arial" panose="020B0604020202020204" pitchFamily="34" charset="0"/>
              </a:rPr>
              <a:t>More from the census</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06287"/>
            <a:ext cx="5464629" cy="5238204"/>
          </a:xfrm>
        </p:spPr>
        <p:txBody>
          <a:bodyPr>
            <a:normAutofit/>
          </a:bodyPr>
          <a:lstStyle/>
          <a:p>
            <a:pPr>
              <a:buNone/>
            </a:pPr>
            <a:r>
              <a:rPr lang="en-US" sz="2400" dirty="0">
                <a:latin typeface="Palatino Linotype" pitchFamily="18" charset="0"/>
              </a:rPr>
              <a:t>.</a:t>
            </a:r>
            <a:endParaRPr lang="en-NZ" sz="2400" dirty="0">
              <a:latin typeface="Palatino Linotype" pitchFamily="18" charset="0"/>
            </a:endParaRPr>
          </a:p>
        </p:txBody>
      </p:sp>
      <p:graphicFrame>
        <p:nvGraphicFramePr>
          <p:cNvPr id="4" name="Chart 3"/>
          <p:cNvGraphicFramePr/>
          <p:nvPr/>
        </p:nvGraphicFramePr>
        <p:xfrm>
          <a:off x="-1" y="0"/>
          <a:ext cx="7916091"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958046" y="914400"/>
          <a:ext cx="8057605" cy="46177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2013"/>
          </a:xfrm>
        </p:spPr>
        <p:txBody>
          <a:bodyPr>
            <a:normAutofit/>
          </a:bodyPr>
          <a:lstStyle/>
          <a:p>
            <a:r>
              <a:rPr lang="en-US" sz="3200" dirty="0">
                <a:latin typeface="Arial" panose="020B0604020202020204" pitchFamily="34" charset="0"/>
                <a:cs typeface="Arial" panose="020B0604020202020204" pitchFamily="34" charset="0"/>
              </a:rPr>
              <a:t>A marathon study</a:t>
            </a:r>
            <a:endParaRPr lang="en-NZ"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65223" y="1123406"/>
            <a:ext cx="6326777" cy="5002760"/>
          </a:xfrm>
        </p:spPr>
        <p:txBody>
          <a:bodyPr>
            <a:normAutofit/>
          </a:bodyPr>
          <a:lstStyle/>
          <a:p>
            <a:pPr>
              <a:buNone/>
            </a:pPr>
            <a:r>
              <a:rPr lang="en-US" sz="2400" dirty="0">
                <a:latin typeface="Arial" panose="020B0604020202020204" pitchFamily="34" charset="0"/>
                <a:cs typeface="Arial" panose="020B0604020202020204" pitchFamily="34" charset="0"/>
              </a:rPr>
              <a:t>1123 started the survey</a:t>
            </a:r>
          </a:p>
          <a:p>
            <a:pPr>
              <a:buNone/>
            </a:pPr>
            <a:r>
              <a:rPr lang="en-US" sz="2400" dirty="0">
                <a:latin typeface="Arial" panose="020B0604020202020204" pitchFamily="34" charset="0"/>
                <a:cs typeface="Arial" panose="020B0604020202020204" pitchFamily="34" charset="0"/>
              </a:rPr>
              <a:t>Around 1020 completed the first part</a:t>
            </a:r>
          </a:p>
          <a:p>
            <a:pPr>
              <a:buNone/>
            </a:pPr>
            <a:r>
              <a:rPr lang="en-US" sz="2400" dirty="0">
                <a:latin typeface="Arial" panose="020B0604020202020204" pitchFamily="34" charset="0"/>
                <a:cs typeface="Arial" panose="020B0604020202020204" pitchFamily="34" charset="0"/>
              </a:rPr>
              <a:t>Sections were completed for 1324 children</a:t>
            </a:r>
          </a:p>
          <a:p>
            <a:pPr>
              <a:buNone/>
            </a:pPr>
            <a:r>
              <a:rPr lang="en-US" sz="2400" dirty="0">
                <a:latin typeface="Arial" panose="020B0604020202020204" pitchFamily="34" charset="0"/>
                <a:cs typeface="Arial" panose="020B0604020202020204" pitchFamily="34" charset="0"/>
              </a:rPr>
              <a:t>Around 850 people completed the final part</a:t>
            </a:r>
          </a:p>
          <a:p>
            <a:pPr>
              <a:buNone/>
            </a:pPr>
            <a:endParaRPr lang="en-US" sz="2400" dirty="0">
              <a:latin typeface="Arial" panose="020B0604020202020204" pitchFamily="34" charset="0"/>
              <a:cs typeface="Arial" panose="020B0604020202020204" pitchFamily="34" charset="0"/>
            </a:endParaRPr>
          </a:p>
          <a:p>
            <a:pPr>
              <a:buNone/>
            </a:pPr>
            <a:r>
              <a:rPr lang="en-US" sz="2400" dirty="0">
                <a:latin typeface="Arial" panose="020B0604020202020204" pitchFamily="34" charset="0"/>
                <a:cs typeface="Arial" panose="020B0604020202020204" pitchFamily="34" charset="0"/>
              </a:rPr>
              <a:t>Slightly under-represented Maori –36%</a:t>
            </a:r>
          </a:p>
          <a:p>
            <a:pPr>
              <a:buNone/>
            </a:pPr>
            <a:r>
              <a:rPr lang="en-US" sz="2400" dirty="0">
                <a:latin typeface="Arial" panose="020B0604020202020204" pitchFamily="34" charset="0"/>
                <a:cs typeface="Arial" panose="020B0604020202020204" pitchFamily="34" charset="0"/>
              </a:rPr>
              <a:t>Age distribution almost identical to census</a:t>
            </a:r>
          </a:p>
          <a:p>
            <a:pPr>
              <a:buNone/>
            </a:pPr>
            <a:r>
              <a:rPr lang="en-US" sz="2400" dirty="0">
                <a:latin typeface="Arial" panose="020B0604020202020204" pitchFamily="34" charset="0"/>
                <a:cs typeface="Arial" panose="020B0604020202020204" pitchFamily="34" charset="0"/>
              </a:rPr>
              <a:t>Partner status similar to census</a:t>
            </a:r>
          </a:p>
        </p:txBody>
      </p:sp>
      <p:graphicFrame>
        <p:nvGraphicFramePr>
          <p:cNvPr id="4" name="Chart 3"/>
          <p:cNvGraphicFramePr/>
          <p:nvPr/>
        </p:nvGraphicFramePr>
        <p:xfrm>
          <a:off x="714103" y="1482635"/>
          <a:ext cx="7136674" cy="50618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48768"/>
          </a:xfrm>
        </p:spPr>
        <p:txBody>
          <a:bodyPr>
            <a:normAutofit/>
          </a:bodyPr>
          <a:lstStyle/>
          <a:p>
            <a:r>
              <a:rPr lang="en-US" sz="2400" dirty="0">
                <a:latin typeface="Arial" panose="020B0604020202020204" pitchFamily="34" charset="0"/>
                <a:cs typeface="Arial" panose="020B0604020202020204" pitchFamily="34" charset="0"/>
              </a:rPr>
              <a:t>Income and employment status</a:t>
            </a:r>
            <a:endParaRPr lang="en-NZ" sz="2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913918"/>
              </p:ext>
            </p:extLst>
          </p:nvPr>
        </p:nvGraphicFramePr>
        <p:xfrm>
          <a:off x="7602582" y="1737359"/>
          <a:ext cx="4589417" cy="3241176"/>
        </p:xfrm>
        <a:graphic>
          <a:graphicData uri="http://schemas.openxmlformats.org/drawingml/2006/table">
            <a:tbl>
              <a:tblPr>
                <a:tableStyleId>{69C7853C-536D-4A76-A0AE-DD22124D55A5}</a:tableStyleId>
              </a:tblPr>
              <a:tblGrid>
                <a:gridCol w="2958497">
                  <a:extLst>
                    <a:ext uri="{9D8B030D-6E8A-4147-A177-3AD203B41FA5}">
                      <a16:colId xmlns:a16="http://schemas.microsoft.com/office/drawing/2014/main" val="20000"/>
                    </a:ext>
                  </a:extLst>
                </a:gridCol>
                <a:gridCol w="1630920">
                  <a:extLst>
                    <a:ext uri="{9D8B030D-6E8A-4147-A177-3AD203B41FA5}">
                      <a16:colId xmlns:a16="http://schemas.microsoft.com/office/drawing/2014/main" val="20001"/>
                    </a:ext>
                  </a:extLst>
                </a:gridCol>
              </a:tblGrid>
              <a:tr h="744584">
                <a:tc>
                  <a:txBody>
                    <a:bodyPr/>
                    <a:lstStyle/>
                    <a:p>
                      <a:pPr algn="ctr">
                        <a:spcAft>
                          <a:spcPts val="0"/>
                        </a:spcAft>
                      </a:pPr>
                      <a:r>
                        <a:rPr lang="en-US" sz="1600" dirty="0">
                          <a:latin typeface="Arial" panose="020B0604020202020204" pitchFamily="34" charset="0"/>
                          <a:cs typeface="Arial" panose="020B0604020202020204" pitchFamily="34" charset="0"/>
                        </a:rPr>
                        <a:t>Employment status</a:t>
                      </a:r>
                      <a:endParaRPr lang="en-NZ" sz="1600" dirty="0">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latin typeface="Arial" panose="020B0604020202020204" pitchFamily="34" charset="0"/>
                          <a:cs typeface="Arial" panose="020B0604020202020204" pitchFamily="34" charset="0"/>
                        </a:rPr>
                        <a:t>No. (%)</a:t>
                      </a:r>
                      <a:endParaRPr lang="en-NZ" sz="1600" dirty="0">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95507">
                <a:tc>
                  <a:txBody>
                    <a:bodyPr/>
                    <a:lstStyle/>
                    <a:p>
                      <a:pPr algn="ctr">
                        <a:spcAft>
                          <a:spcPts val="0"/>
                        </a:spcAft>
                      </a:pPr>
                      <a:r>
                        <a:rPr lang="en-US" sz="1600" dirty="0">
                          <a:latin typeface="Arial" panose="020B0604020202020204" pitchFamily="34" charset="0"/>
                          <a:cs typeface="Arial" panose="020B0604020202020204" pitchFamily="34" charset="0"/>
                        </a:rPr>
                        <a:t>Yes, I am employed</a:t>
                      </a:r>
                      <a:endParaRPr lang="en-NZ" sz="1600" dirty="0">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latin typeface="Arial" panose="020B0604020202020204" pitchFamily="34" charset="0"/>
                          <a:cs typeface="Arial" panose="020B0604020202020204" pitchFamily="34" charset="0"/>
                        </a:rPr>
                        <a:t>415  (40%)</a:t>
                      </a:r>
                      <a:endParaRPr lang="en-NZ" sz="1600" dirty="0">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95507">
                <a:tc>
                  <a:txBody>
                    <a:bodyPr/>
                    <a:lstStyle/>
                    <a:p>
                      <a:pPr algn="ctr">
                        <a:spcAft>
                          <a:spcPts val="0"/>
                        </a:spcAft>
                      </a:pPr>
                      <a:r>
                        <a:rPr lang="en-US" sz="1600" dirty="0">
                          <a:latin typeface="Arial" panose="020B0604020202020204" pitchFamily="34" charset="0"/>
                          <a:cs typeface="Arial" panose="020B0604020202020204" pitchFamily="34" charset="0"/>
                        </a:rPr>
                        <a:t>Yes, I am self-employed</a:t>
                      </a:r>
                      <a:endParaRPr lang="en-NZ" sz="1600" dirty="0">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latin typeface="Arial" panose="020B0604020202020204" pitchFamily="34" charset="0"/>
                          <a:cs typeface="Arial" panose="020B0604020202020204" pitchFamily="34" charset="0"/>
                        </a:rPr>
                        <a:t>80  (8%)</a:t>
                      </a:r>
                      <a:endParaRPr lang="en-NZ" sz="1600" dirty="0">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95507">
                <a:tc>
                  <a:txBody>
                    <a:bodyPr/>
                    <a:lstStyle/>
                    <a:p>
                      <a:pPr algn="ctr">
                        <a:spcAft>
                          <a:spcPts val="0"/>
                        </a:spcAft>
                      </a:pPr>
                      <a:r>
                        <a:rPr lang="en-US" sz="1600" dirty="0">
                          <a:latin typeface="Arial" panose="020B0604020202020204" pitchFamily="34" charset="0"/>
                          <a:cs typeface="Arial" panose="020B0604020202020204" pitchFamily="34" charset="0"/>
                        </a:rPr>
                        <a:t>No, I am not in paid work</a:t>
                      </a:r>
                      <a:endParaRPr lang="en-NZ" sz="1600" dirty="0">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latin typeface="Arial" panose="020B0604020202020204" pitchFamily="34" charset="0"/>
                          <a:cs typeface="Arial" panose="020B0604020202020204" pitchFamily="34" charset="0"/>
                        </a:rPr>
                        <a:t>380  (37%)</a:t>
                      </a:r>
                      <a:endParaRPr lang="en-NZ" sz="1600" dirty="0">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514564">
                <a:tc>
                  <a:txBody>
                    <a:bodyPr/>
                    <a:lstStyle/>
                    <a:p>
                      <a:pPr algn="ctr">
                        <a:spcAft>
                          <a:spcPts val="0"/>
                        </a:spcAft>
                      </a:pPr>
                      <a:r>
                        <a:rPr lang="en-US" sz="1600" dirty="0">
                          <a:latin typeface="Arial" panose="020B0604020202020204" pitchFamily="34" charset="0"/>
                          <a:cs typeface="Arial" panose="020B0604020202020204" pitchFamily="34" charset="0"/>
                        </a:rPr>
                        <a:t>No, I am retired</a:t>
                      </a:r>
                      <a:endParaRPr lang="en-NZ" sz="1600" dirty="0">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latin typeface="Arial" panose="020B0604020202020204" pitchFamily="34" charset="0"/>
                          <a:cs typeface="Arial" panose="020B0604020202020204" pitchFamily="34" charset="0"/>
                        </a:rPr>
                        <a:t>165  (16%)</a:t>
                      </a:r>
                      <a:endParaRPr lang="en-NZ" sz="1600" dirty="0">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95507">
                <a:tc>
                  <a:txBody>
                    <a:bodyPr/>
                    <a:lstStyle/>
                    <a:p>
                      <a:pPr algn="ctr">
                        <a:spcAft>
                          <a:spcPts val="0"/>
                        </a:spcAft>
                      </a:pPr>
                      <a:r>
                        <a:rPr lang="en-NZ" sz="1600">
                          <a:latin typeface="Arial" panose="020B0604020202020204" pitchFamily="34" charset="0"/>
                          <a:cs typeface="Arial" panose="020B0604020202020204" pitchFamily="34" charset="0"/>
                        </a:rPr>
                        <a:t>Total</a:t>
                      </a:r>
                      <a:endParaRPr lang="en-NZ" sz="1600">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NZ" sz="1600" dirty="0">
                          <a:latin typeface="Arial" panose="020B0604020202020204" pitchFamily="34" charset="0"/>
                          <a:cs typeface="Arial" panose="020B0604020202020204" pitchFamily="34" charset="0"/>
                        </a:rPr>
                        <a:t>1040</a:t>
                      </a:r>
                      <a:endParaRPr lang="en-NZ" sz="1600" dirty="0">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Chart 4"/>
          <p:cNvGraphicFramePr/>
          <p:nvPr/>
        </p:nvGraphicFramePr>
        <p:xfrm>
          <a:off x="269965" y="1188719"/>
          <a:ext cx="7541624" cy="54472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83453"/>
          </a:xfrm>
        </p:spPr>
        <p:txBody>
          <a:bodyPr>
            <a:normAutofit/>
          </a:bodyPr>
          <a:lstStyle/>
          <a:p>
            <a:r>
              <a:rPr lang="en-US" sz="3200" dirty="0">
                <a:latin typeface="Arial" panose="020B0604020202020204" pitchFamily="34" charset="0"/>
                <a:cs typeface="Arial" panose="020B0604020202020204" pitchFamily="34" charset="0"/>
              </a:rPr>
              <a:t>Changing work to meet child needs</a:t>
            </a:r>
            <a:endParaRPr lang="en-NZ"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75657"/>
            <a:ext cx="10972800" cy="4950509"/>
          </a:xfrm>
        </p:spPr>
        <p:txBody>
          <a:bodyPr/>
          <a:lstStyle/>
          <a:p>
            <a:pPr marL="0" indent="0">
              <a:buNone/>
            </a:pPr>
            <a:r>
              <a:rPr lang="en-US" dirty="0">
                <a:latin typeface="Arial" panose="020B0604020202020204" pitchFamily="34" charset="0"/>
                <a:cs typeface="Arial" panose="020B0604020202020204" pitchFamily="34" charset="0"/>
              </a:rPr>
              <a:t>Many increased or reduced hours of work to meet challenges of children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solidFill>
                  <a:srgbClr val="0000FF"/>
                </a:solidFill>
                <a:latin typeface="Arial" panose="020B0604020202020204" pitchFamily="34" charset="0"/>
                <a:cs typeface="Arial" panose="020B0604020202020204" pitchFamily="34" charset="0"/>
              </a:rPr>
              <a:t>Changing hours – 141 reduced, 19 increased hours</a:t>
            </a:r>
          </a:p>
          <a:p>
            <a:pPr marL="0" indent="0">
              <a:buNone/>
            </a:pPr>
            <a:r>
              <a:rPr lang="en-US" dirty="0">
                <a:solidFill>
                  <a:srgbClr val="0000FF"/>
                </a:solidFill>
                <a:latin typeface="Arial" panose="020B0604020202020204" pitchFamily="34" charset="0"/>
                <a:cs typeface="Arial" panose="020B0604020202020204" pitchFamily="34" charset="0"/>
              </a:rPr>
              <a:t>Giving up work – 26 retired</a:t>
            </a:r>
          </a:p>
          <a:p>
            <a:pPr marL="0" indent="0">
              <a:buNone/>
            </a:pPr>
            <a:r>
              <a:rPr lang="en-US" dirty="0">
                <a:solidFill>
                  <a:srgbClr val="0000FF"/>
                </a:solidFill>
                <a:latin typeface="Arial" panose="020B0604020202020204" pitchFamily="34" charset="0"/>
                <a:cs typeface="Arial" panose="020B0604020202020204" pitchFamily="34" charset="0"/>
              </a:rPr>
              <a:t>Taking on different positions – 67 changed type of work. 2 took on an extra job.</a:t>
            </a:r>
          </a:p>
          <a:p>
            <a:pPr marL="0" indent="0">
              <a:buNone/>
            </a:pPr>
            <a:r>
              <a:rPr lang="en-US" dirty="0">
                <a:solidFill>
                  <a:srgbClr val="0000FF"/>
                </a:solidFill>
                <a:latin typeface="Arial" panose="020B0604020202020204" pitchFamily="34" charset="0"/>
                <a:cs typeface="Arial" panose="020B0604020202020204" pitchFamily="34" charset="0"/>
              </a:rPr>
              <a:t>Barriers</a:t>
            </a:r>
            <a:endParaRPr lang="en-NZ"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dirty="0"/>
              <a:t>941 grandparent families in study cared for 1763 </a:t>
            </a:r>
            <a:r>
              <a:rPr lang="en-NZ" sz="3200" dirty="0">
                <a:latin typeface="Palatino Linotype" pitchFamily="18" charset="0"/>
              </a:rPr>
              <a:t>children</a:t>
            </a:r>
            <a:r>
              <a:rPr lang="en-NZ" sz="3200" dirty="0"/>
              <a:t>, 83 families have no children in their care.</a:t>
            </a:r>
          </a:p>
        </p:txBody>
      </p:sp>
      <p:sp>
        <p:nvSpPr>
          <p:cNvPr id="3" name="Content Placeholder 2"/>
          <p:cNvSpPr>
            <a:spLocks noGrp="1"/>
          </p:cNvSpPr>
          <p:nvPr>
            <p:ph idx="1"/>
          </p:nvPr>
        </p:nvSpPr>
        <p:spPr>
          <a:xfrm>
            <a:off x="8360228" y="3735977"/>
            <a:ext cx="3222171" cy="2390189"/>
          </a:xfrm>
        </p:spPr>
        <p:txBody>
          <a:bodyPr/>
          <a:lstStyle/>
          <a:p>
            <a:pPr>
              <a:buNone/>
            </a:pPr>
            <a:r>
              <a:rPr lang="en-US" dirty="0"/>
              <a:t>.</a:t>
            </a:r>
            <a:endParaRPr lang="en-NZ" dirty="0"/>
          </a:p>
        </p:txBody>
      </p:sp>
      <p:graphicFrame>
        <p:nvGraphicFramePr>
          <p:cNvPr id="4" name="Table 3"/>
          <p:cNvGraphicFramePr>
            <a:graphicFrameLocks noGrp="1"/>
          </p:cNvGraphicFramePr>
          <p:nvPr/>
        </p:nvGraphicFramePr>
        <p:xfrm>
          <a:off x="2704011" y="1397729"/>
          <a:ext cx="7145383" cy="5264324"/>
        </p:xfrm>
        <a:graphic>
          <a:graphicData uri="http://schemas.openxmlformats.org/drawingml/2006/table">
            <a:tbl>
              <a:tblPr>
                <a:tableStyleId>{775DCB02-9BB8-47FD-8907-85C794F793BA}</a:tableStyleId>
              </a:tblPr>
              <a:tblGrid>
                <a:gridCol w="2866357">
                  <a:extLst>
                    <a:ext uri="{9D8B030D-6E8A-4147-A177-3AD203B41FA5}">
                      <a16:colId xmlns:a16="http://schemas.microsoft.com/office/drawing/2014/main" val="20000"/>
                    </a:ext>
                  </a:extLst>
                </a:gridCol>
                <a:gridCol w="2055670">
                  <a:extLst>
                    <a:ext uri="{9D8B030D-6E8A-4147-A177-3AD203B41FA5}">
                      <a16:colId xmlns:a16="http://schemas.microsoft.com/office/drawing/2014/main" val="20001"/>
                    </a:ext>
                  </a:extLst>
                </a:gridCol>
                <a:gridCol w="2223356">
                  <a:extLst>
                    <a:ext uri="{9D8B030D-6E8A-4147-A177-3AD203B41FA5}">
                      <a16:colId xmlns:a16="http://schemas.microsoft.com/office/drawing/2014/main" val="20002"/>
                    </a:ext>
                  </a:extLst>
                </a:gridCol>
              </a:tblGrid>
              <a:tr h="340040">
                <a:tc>
                  <a:txBody>
                    <a:bodyPr/>
                    <a:lstStyle/>
                    <a:p>
                      <a:pPr>
                        <a:spcAft>
                          <a:spcPts val="0"/>
                        </a:spcAft>
                      </a:pPr>
                      <a:r>
                        <a:rPr lang="en-NZ" sz="2000" dirty="0"/>
                        <a:t>Number of children</a:t>
                      </a:r>
                      <a:endParaRPr lang="en-NZ" sz="2000" dirty="0">
                        <a:latin typeface="Palatino Linotype"/>
                        <a:ea typeface="Calibri"/>
                        <a:cs typeface="Times New Roman"/>
                      </a:endParaRPr>
                    </a:p>
                  </a:txBody>
                  <a:tcPr marL="68580" marR="68580" marT="0" marB="0"/>
                </a:tc>
                <a:tc>
                  <a:txBody>
                    <a:bodyPr/>
                    <a:lstStyle/>
                    <a:p>
                      <a:pPr>
                        <a:spcAft>
                          <a:spcPts val="0"/>
                        </a:spcAft>
                      </a:pPr>
                      <a:r>
                        <a:rPr lang="en-NZ" sz="2000"/>
                        <a:t>No. families</a:t>
                      </a:r>
                      <a:endParaRPr lang="en-NZ" sz="2000">
                        <a:latin typeface="Palatino Linotype"/>
                        <a:ea typeface="Calibri"/>
                        <a:cs typeface="Times New Roman"/>
                      </a:endParaRPr>
                    </a:p>
                  </a:txBody>
                  <a:tcPr marL="68580" marR="68580" marT="0" marB="0"/>
                </a:tc>
                <a:tc>
                  <a:txBody>
                    <a:bodyPr/>
                    <a:lstStyle/>
                    <a:p>
                      <a:pPr>
                        <a:spcAft>
                          <a:spcPts val="0"/>
                        </a:spcAft>
                      </a:pPr>
                      <a:r>
                        <a:rPr lang="en-NZ" sz="2000"/>
                        <a:t>% families</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0"/>
                  </a:ext>
                </a:extLst>
              </a:tr>
              <a:tr h="327446">
                <a:tc>
                  <a:txBody>
                    <a:bodyPr/>
                    <a:lstStyle/>
                    <a:p>
                      <a:pPr algn="ctr">
                        <a:spcAft>
                          <a:spcPts val="0"/>
                        </a:spcAft>
                      </a:pPr>
                      <a:r>
                        <a:rPr lang="en-US" sz="2000"/>
                        <a:t>1</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485</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51.54</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1"/>
                  </a:ext>
                </a:extLst>
              </a:tr>
              <a:tr h="327446">
                <a:tc>
                  <a:txBody>
                    <a:bodyPr/>
                    <a:lstStyle/>
                    <a:p>
                      <a:pPr algn="ctr">
                        <a:spcAft>
                          <a:spcPts val="0"/>
                        </a:spcAft>
                      </a:pPr>
                      <a:r>
                        <a:rPr lang="en-US" sz="2000"/>
                        <a:t>2</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260</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27.63</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2"/>
                  </a:ext>
                </a:extLst>
              </a:tr>
              <a:tr h="327446">
                <a:tc>
                  <a:txBody>
                    <a:bodyPr/>
                    <a:lstStyle/>
                    <a:p>
                      <a:pPr algn="ctr">
                        <a:spcAft>
                          <a:spcPts val="0"/>
                        </a:spcAft>
                      </a:pPr>
                      <a:r>
                        <a:rPr lang="en-US" sz="2000"/>
                        <a:t>3</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115</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12.22</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3"/>
                  </a:ext>
                </a:extLst>
              </a:tr>
              <a:tr h="327446">
                <a:tc>
                  <a:txBody>
                    <a:bodyPr/>
                    <a:lstStyle/>
                    <a:p>
                      <a:pPr algn="ctr">
                        <a:spcAft>
                          <a:spcPts val="0"/>
                        </a:spcAft>
                      </a:pPr>
                      <a:r>
                        <a:rPr lang="en-US" sz="2000"/>
                        <a:t>4</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43</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4.57</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4"/>
                  </a:ext>
                </a:extLst>
              </a:tr>
              <a:tr h="327446">
                <a:tc>
                  <a:txBody>
                    <a:bodyPr/>
                    <a:lstStyle/>
                    <a:p>
                      <a:pPr algn="ctr">
                        <a:spcAft>
                          <a:spcPts val="0"/>
                        </a:spcAft>
                      </a:pPr>
                      <a:r>
                        <a:rPr lang="en-US" sz="2000"/>
                        <a:t>5</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22</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dirty="0"/>
                        <a:t>2.34</a:t>
                      </a:r>
                      <a:endParaRPr lang="en-NZ" sz="2000" dirty="0">
                        <a:latin typeface="Palatino Linotype"/>
                        <a:ea typeface="Calibri"/>
                        <a:cs typeface="Times New Roman"/>
                      </a:endParaRPr>
                    </a:p>
                  </a:txBody>
                  <a:tcPr marL="68580" marR="68580" marT="0" marB="0"/>
                </a:tc>
                <a:extLst>
                  <a:ext uri="{0D108BD9-81ED-4DB2-BD59-A6C34878D82A}">
                    <a16:rowId xmlns:a16="http://schemas.microsoft.com/office/drawing/2014/main" val="10005"/>
                  </a:ext>
                </a:extLst>
              </a:tr>
              <a:tr h="327446">
                <a:tc>
                  <a:txBody>
                    <a:bodyPr/>
                    <a:lstStyle/>
                    <a:p>
                      <a:pPr algn="ctr">
                        <a:spcAft>
                          <a:spcPts val="0"/>
                        </a:spcAft>
                      </a:pPr>
                      <a:r>
                        <a:rPr lang="en-US" sz="2000"/>
                        <a:t>6</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4</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0.43</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6"/>
                  </a:ext>
                </a:extLst>
              </a:tr>
              <a:tr h="327446">
                <a:tc>
                  <a:txBody>
                    <a:bodyPr/>
                    <a:lstStyle/>
                    <a:p>
                      <a:pPr algn="ctr">
                        <a:spcAft>
                          <a:spcPts val="0"/>
                        </a:spcAft>
                      </a:pPr>
                      <a:r>
                        <a:rPr lang="en-US" sz="2000"/>
                        <a:t>7</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4</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0.43</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7"/>
                  </a:ext>
                </a:extLst>
              </a:tr>
              <a:tr h="327446">
                <a:tc>
                  <a:txBody>
                    <a:bodyPr/>
                    <a:lstStyle/>
                    <a:p>
                      <a:pPr algn="ctr">
                        <a:spcAft>
                          <a:spcPts val="0"/>
                        </a:spcAft>
                      </a:pPr>
                      <a:r>
                        <a:rPr lang="en-US" sz="2000"/>
                        <a:t>8</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3</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0.32</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8"/>
                  </a:ext>
                </a:extLst>
              </a:tr>
              <a:tr h="327446">
                <a:tc>
                  <a:txBody>
                    <a:bodyPr/>
                    <a:lstStyle/>
                    <a:p>
                      <a:pPr algn="ctr">
                        <a:spcAft>
                          <a:spcPts val="0"/>
                        </a:spcAft>
                      </a:pPr>
                      <a:r>
                        <a:rPr lang="en-US" sz="2000"/>
                        <a:t>9</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3</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0.32</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09"/>
                  </a:ext>
                </a:extLst>
              </a:tr>
              <a:tr h="327446">
                <a:tc>
                  <a:txBody>
                    <a:bodyPr/>
                    <a:lstStyle/>
                    <a:p>
                      <a:pPr algn="ctr">
                        <a:spcAft>
                          <a:spcPts val="0"/>
                        </a:spcAft>
                      </a:pPr>
                      <a:r>
                        <a:rPr lang="en-US" sz="2000"/>
                        <a:t>10</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0</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0.00</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10"/>
                  </a:ext>
                </a:extLst>
              </a:tr>
              <a:tr h="327446">
                <a:tc>
                  <a:txBody>
                    <a:bodyPr/>
                    <a:lstStyle/>
                    <a:p>
                      <a:pPr algn="ctr">
                        <a:spcAft>
                          <a:spcPts val="0"/>
                        </a:spcAft>
                      </a:pPr>
                      <a:r>
                        <a:rPr lang="en-US" sz="2000"/>
                        <a:t>11</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0</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0.00</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11"/>
                  </a:ext>
                </a:extLst>
              </a:tr>
              <a:tr h="327446">
                <a:tc>
                  <a:txBody>
                    <a:bodyPr/>
                    <a:lstStyle/>
                    <a:p>
                      <a:pPr algn="ctr">
                        <a:spcAft>
                          <a:spcPts val="0"/>
                        </a:spcAft>
                      </a:pPr>
                      <a:r>
                        <a:rPr lang="en-US" sz="2000"/>
                        <a:t>12</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0</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0.00</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12"/>
                  </a:ext>
                </a:extLst>
              </a:tr>
              <a:tr h="327446">
                <a:tc>
                  <a:txBody>
                    <a:bodyPr/>
                    <a:lstStyle/>
                    <a:p>
                      <a:pPr algn="ctr">
                        <a:spcAft>
                          <a:spcPts val="0"/>
                        </a:spcAft>
                      </a:pPr>
                      <a:r>
                        <a:rPr lang="en-US" sz="2000"/>
                        <a:t>13</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1</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0.11</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13"/>
                  </a:ext>
                </a:extLst>
              </a:tr>
              <a:tr h="327446">
                <a:tc>
                  <a:txBody>
                    <a:bodyPr/>
                    <a:lstStyle/>
                    <a:p>
                      <a:pPr algn="ctr">
                        <a:spcAft>
                          <a:spcPts val="0"/>
                        </a:spcAft>
                      </a:pPr>
                      <a:r>
                        <a:rPr lang="en-US" sz="2000"/>
                        <a:t>14</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0</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a:t>0.00</a:t>
                      </a:r>
                      <a:endParaRPr lang="en-NZ" sz="2000">
                        <a:latin typeface="Palatino Linotype"/>
                        <a:ea typeface="Calibri"/>
                        <a:cs typeface="Times New Roman"/>
                      </a:endParaRPr>
                    </a:p>
                  </a:txBody>
                  <a:tcPr marL="68580" marR="68580" marT="0" marB="0"/>
                </a:tc>
                <a:extLst>
                  <a:ext uri="{0D108BD9-81ED-4DB2-BD59-A6C34878D82A}">
                    <a16:rowId xmlns:a16="http://schemas.microsoft.com/office/drawing/2014/main" val="10014"/>
                  </a:ext>
                </a:extLst>
              </a:tr>
              <a:tr h="340040">
                <a:tc>
                  <a:txBody>
                    <a:bodyPr/>
                    <a:lstStyle/>
                    <a:p>
                      <a:pPr algn="ctr">
                        <a:spcAft>
                          <a:spcPts val="0"/>
                        </a:spcAft>
                      </a:pPr>
                      <a:r>
                        <a:rPr lang="en-US" sz="2000"/>
                        <a:t>15 or more</a:t>
                      </a:r>
                      <a:endParaRPr lang="en-NZ" sz="2000">
                        <a:latin typeface="Palatino Linotype"/>
                        <a:ea typeface="Calibri"/>
                        <a:cs typeface="Times New Roman"/>
                      </a:endParaRPr>
                    </a:p>
                  </a:txBody>
                  <a:tcPr marL="68580" marR="68580" marT="0" marB="0"/>
                </a:tc>
                <a:tc>
                  <a:txBody>
                    <a:bodyPr/>
                    <a:lstStyle/>
                    <a:p>
                      <a:pPr algn="ctr">
                        <a:spcAft>
                          <a:spcPts val="0"/>
                        </a:spcAft>
                      </a:pPr>
                      <a:r>
                        <a:rPr lang="en-US" sz="2000"/>
                        <a:t>1</a:t>
                      </a:r>
                      <a:endParaRPr lang="en-NZ" sz="2000">
                        <a:latin typeface="Palatino Linotype"/>
                        <a:ea typeface="Calibri"/>
                        <a:cs typeface="Times New Roman"/>
                      </a:endParaRPr>
                    </a:p>
                  </a:txBody>
                  <a:tcPr marL="68580" marR="68580" marT="0" marB="0"/>
                </a:tc>
                <a:tc>
                  <a:txBody>
                    <a:bodyPr/>
                    <a:lstStyle/>
                    <a:p>
                      <a:pPr algn="ctr">
                        <a:spcAft>
                          <a:spcPts val="0"/>
                        </a:spcAft>
                      </a:pPr>
                      <a:r>
                        <a:rPr lang="en-NZ" sz="2000" dirty="0"/>
                        <a:t>0.11</a:t>
                      </a:r>
                      <a:endParaRPr lang="en-NZ" sz="2000" dirty="0">
                        <a:latin typeface="Palatino Linotype"/>
                        <a:ea typeface="Calibri"/>
                        <a:cs typeface="Times New Roman"/>
                      </a:endParaRPr>
                    </a:p>
                  </a:txBody>
                  <a:tcPr marL="68580" marR="68580" marT="0" marB="0"/>
                </a:tc>
                <a:extLst>
                  <a:ext uri="{0D108BD9-81ED-4DB2-BD59-A6C34878D82A}">
                    <a16:rowId xmlns:a16="http://schemas.microsoft.com/office/drawing/2014/main" val="1001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7145"/>
          </a:xfrm>
        </p:spPr>
        <p:txBody>
          <a:bodyPr>
            <a:normAutofit/>
          </a:bodyPr>
          <a:lstStyle/>
          <a:p>
            <a:r>
              <a:rPr lang="en-US" sz="3200" dirty="0"/>
              <a:t>Coping</a:t>
            </a:r>
            <a:endParaRPr lang="en-NZ" sz="3200" dirty="0"/>
          </a:p>
        </p:txBody>
      </p:sp>
      <p:graphicFrame>
        <p:nvGraphicFramePr>
          <p:cNvPr id="4" name="Content Placeholder 3"/>
          <p:cNvGraphicFramePr>
            <a:graphicFrameLocks noGrp="1"/>
          </p:cNvGraphicFramePr>
          <p:nvPr>
            <p:ph idx="1"/>
          </p:nvPr>
        </p:nvGraphicFramePr>
        <p:xfrm>
          <a:off x="766353" y="1384663"/>
          <a:ext cx="10402389" cy="51728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0391"/>
          </a:xfrm>
        </p:spPr>
        <p:txBody>
          <a:bodyPr/>
          <a:lstStyle/>
          <a:p>
            <a:r>
              <a:rPr lang="en-US" dirty="0">
                <a:latin typeface="Arial" panose="020B0604020202020204" pitchFamily="34" charset="0"/>
                <a:cs typeface="Arial" panose="020B0604020202020204" pitchFamily="34" charset="0"/>
              </a:rPr>
              <a:t>Health of carers</a:t>
            </a:r>
            <a:endParaRPr lang="en-NZ" dirty="0">
              <a:latin typeface="Arial" panose="020B0604020202020204" pitchFamily="34" charset="0"/>
              <a:cs typeface="Arial" panose="020B0604020202020204" pitchFamily="34" charset="0"/>
            </a:endParaRPr>
          </a:p>
        </p:txBody>
      </p:sp>
      <p:pic>
        <p:nvPicPr>
          <p:cNvPr id="4" name="Content Placeholder 3" descr="C:\Users\WHS66\Downloads\wordcloud.png"/>
          <p:cNvPicPr>
            <a:picLocks noGrp="1"/>
          </p:cNvPicPr>
          <p:nvPr>
            <p:ph idx="1"/>
          </p:nvPr>
        </p:nvPicPr>
        <p:blipFill>
          <a:blip r:embed="rId3" cstate="print"/>
          <a:srcRect l="24127" t="17199" r="24662" b="16667"/>
          <a:stretch>
            <a:fillRect/>
          </a:stretch>
        </p:blipFill>
        <p:spPr bwMode="auto">
          <a:xfrm>
            <a:off x="3004457" y="901338"/>
            <a:ext cx="6126480" cy="59566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TotalTime>
  <Words>2904</Words>
  <Application>Microsoft Office PowerPoint</Application>
  <PresentationFormat>Widescreen</PresentationFormat>
  <Paragraphs>469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Palatino Linotype</vt:lpstr>
      <vt:lpstr>Times New Roman</vt:lpstr>
      <vt:lpstr>Office Theme</vt:lpstr>
      <vt:lpstr>Hear our voices! Grandparent whanau caregivers have their say</vt:lpstr>
      <vt:lpstr>Who are the grandparent carers – 2013 census</vt:lpstr>
      <vt:lpstr>More from the census</vt:lpstr>
      <vt:lpstr>A marathon study</vt:lpstr>
      <vt:lpstr>Income and employment status</vt:lpstr>
      <vt:lpstr>Changing work to meet child needs</vt:lpstr>
      <vt:lpstr>941 grandparent families in study cared for 1763 children, 83 families have no children in their care.</vt:lpstr>
      <vt:lpstr>Coping</vt:lpstr>
      <vt:lpstr>Health of carers</vt:lpstr>
      <vt:lpstr>Mental wellbeing of carers – Kessler scale</vt:lpstr>
      <vt:lpstr>Income sources</vt:lpstr>
      <vt:lpstr>It costs a lot to bring up grandchildren</vt:lpstr>
      <vt:lpstr>Housing ownership</vt:lpstr>
      <vt:lpstr>Dealing with Work and Income</vt:lpstr>
      <vt:lpstr>The Unsupported Child Benefit</vt:lpstr>
      <vt:lpstr>Violence</vt:lpstr>
      <vt:lpstr>Child, Youth and Family</vt:lpstr>
      <vt:lpstr>The children</vt:lpstr>
      <vt:lpstr>Top six reasons for children coming to grandparents</vt:lpstr>
      <vt:lpstr>Other reasons</vt:lpstr>
      <vt:lpstr>Parental access to the children (mothers)</vt:lpstr>
      <vt:lpstr>Health of the children</vt:lpstr>
      <vt:lpstr>PowerPoint Presentation</vt:lpstr>
      <vt:lpstr>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Gordon</dc:creator>
  <cp:lastModifiedBy>Katie Bundle</cp:lastModifiedBy>
  <cp:revision>88</cp:revision>
  <dcterms:created xsi:type="dcterms:W3CDTF">2016-08-31T00:42:43Z</dcterms:created>
  <dcterms:modified xsi:type="dcterms:W3CDTF">2016-09-14T03:22:36Z</dcterms:modified>
</cp:coreProperties>
</file>